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408" r:id="rId2"/>
    <p:sldId id="389" r:id="rId3"/>
    <p:sldId id="549" r:id="rId4"/>
    <p:sldId id="550" r:id="rId5"/>
    <p:sldId id="552" r:id="rId6"/>
    <p:sldId id="547" r:id="rId7"/>
    <p:sldId id="553" r:id="rId8"/>
    <p:sldId id="554" r:id="rId9"/>
    <p:sldId id="555" r:id="rId10"/>
    <p:sldId id="556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Smith" initials="RS" lastIdx="1" clrIdx="0">
    <p:extLst>
      <p:ext uri="{19B8F6BF-5375-455C-9EA6-DF929625EA0E}">
        <p15:presenceInfo xmlns:p15="http://schemas.microsoft.com/office/powerpoint/2012/main" userId="5b6cddbcfcb1eb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788386"/>
    <a:srgbClr val="F3F7FB"/>
    <a:srgbClr val="000099"/>
    <a:srgbClr val="413F33"/>
    <a:srgbClr val="0000CC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67" autoAdjust="0"/>
    <p:restoredTop sz="92535" autoAdjust="0"/>
  </p:normalViewPr>
  <p:slideViewPr>
    <p:cSldViewPr>
      <p:cViewPr varScale="1">
        <p:scale>
          <a:sx n="93" d="100"/>
          <a:sy n="93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92F06-48AE-43BD-A7CA-34C4931525D1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24EF8-F714-455C-84DB-A6F22B8F9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8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6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DC70-ADF4-4CD0-9082-7C73659E7FE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610-5F02-4AE1-BC35-2BEED157A02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2AB-028D-45AA-94BB-7942CC8E2EF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F623-7C08-47EA-BDF2-6C465DD62B0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B17F-C572-4CB0-895B-0617648CE46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5390-D28F-4599-8F20-161D62C4F41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D2E1-5B55-4B60-9F0A-D105F1CBD11C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78F8-354A-4921-92D4-A591DCDB315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C10A-C85A-4B03-B15D-B30E1210FBD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91C8-FBFF-4EAD-AEBC-059AF082404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5AD6-5280-4E7A-9245-48825472ED9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DA0C-7301-43B6-B76F-3B3C1741D84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exp.com/products/1-Wet_Chemistry/BOD-BOD_Testing/BOD-BOD_Bottles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epa.gov/caddis-vol2/ammoni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vironmental_impact_of_the_petroleum_industry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mailto:vseaman@incog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95" r="-1" b="23014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892040"/>
            <a:ext cx="8661654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952" y="5093208"/>
            <a:ext cx="5718043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4675" indent="-574675" algn="l">
              <a:lnSpc>
                <a:spcPct val="90000"/>
              </a:lnSpc>
              <a:buFont typeface="+mj-lt"/>
              <a:buAutoNum type="arabicPeriod" startAt="2"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Test Kits:  Types, Parameters, QA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" y="5093208"/>
            <a:ext cx="2665089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Presented by INCOG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Nienhuis Park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May 18,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2922C84-67E7-46B4-B663-6AEDDFDB0F7F}"/>
              </a:ext>
            </a:extLst>
          </p:cNvPr>
          <p:cNvSpPr txBox="1">
            <a:spLocks/>
          </p:cNvSpPr>
          <p:nvPr/>
        </p:nvSpPr>
        <p:spPr>
          <a:xfrm>
            <a:off x="1140335" y="1066800"/>
            <a:ext cx="6861043" cy="2418588"/>
          </a:xfrm>
          <a:prstGeom prst="rect">
            <a:avLst/>
          </a:prstGeom>
          <a:solidFill>
            <a:srgbClr val="413F33">
              <a:alpha val="4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GCSA Workshop</a:t>
            </a:r>
          </a:p>
          <a:p>
            <a:pPr>
              <a:spcBef>
                <a:spcPts val="2400"/>
              </a:spcBef>
            </a:pPr>
            <a:r>
              <a:rPr lang="en-US" sz="4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OKR04 MCM-3 and Part IV Sampling and Field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F44963-F78F-4F17-86B4-4EAA3536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16BC9-B978-90CE-9585-1865683D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5843515" cy="13120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Common Field Test Parameters</a:t>
            </a:r>
            <a:endParaRPr lang="en-US" kern="12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DCE31C-47C9-403F-970C-A8251569C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006443"/>
            <a:ext cx="9144000" cy="1851558"/>
          </a:xfrm>
          <a:custGeom>
            <a:avLst/>
            <a:gdLst>
              <a:gd name="connsiteX0" fmla="*/ 272548 w 12192000"/>
              <a:gd name="connsiteY0" fmla="*/ 748 h 2125299"/>
              <a:gd name="connsiteX1" fmla="*/ 308291 w 12192000"/>
              <a:gd name="connsiteY1" fmla="*/ 23198 h 2125299"/>
              <a:gd name="connsiteX2" fmla="*/ 331008 w 12192000"/>
              <a:gd name="connsiteY2" fmla="*/ 54644 h 2125299"/>
              <a:gd name="connsiteX3" fmla="*/ 473809 w 12192000"/>
              <a:gd name="connsiteY3" fmla="*/ 84832 h 2125299"/>
              <a:gd name="connsiteX4" fmla="*/ 590515 w 12192000"/>
              <a:gd name="connsiteY4" fmla="*/ 75759 h 2125299"/>
              <a:gd name="connsiteX5" fmla="*/ 658737 w 12192000"/>
              <a:gd name="connsiteY5" fmla="*/ 81853 h 2125299"/>
              <a:gd name="connsiteX6" fmla="*/ 765295 w 12192000"/>
              <a:gd name="connsiteY6" fmla="*/ 112320 h 2125299"/>
              <a:gd name="connsiteX7" fmla="*/ 858608 w 12192000"/>
              <a:gd name="connsiteY7" fmla="*/ 106788 h 2125299"/>
              <a:gd name="connsiteX8" fmla="*/ 974247 w 12192000"/>
              <a:gd name="connsiteY8" fmla="*/ 111079 h 2125299"/>
              <a:gd name="connsiteX9" fmla="*/ 1003034 w 12192000"/>
              <a:gd name="connsiteY9" fmla="*/ 112399 h 2125299"/>
              <a:gd name="connsiteX10" fmla="*/ 1021976 w 12192000"/>
              <a:gd name="connsiteY10" fmla="*/ 120548 h 2125299"/>
              <a:gd name="connsiteX11" fmla="*/ 1139777 w 12192000"/>
              <a:gd name="connsiteY11" fmla="*/ 150384 h 2125299"/>
              <a:gd name="connsiteX12" fmla="*/ 1218983 w 12192000"/>
              <a:gd name="connsiteY12" fmla="*/ 195098 h 2125299"/>
              <a:gd name="connsiteX13" fmla="*/ 1361600 w 12192000"/>
              <a:gd name="connsiteY13" fmla="*/ 234226 h 2125299"/>
              <a:gd name="connsiteX14" fmla="*/ 1504917 w 12192000"/>
              <a:gd name="connsiteY14" fmla="*/ 269480 h 2125299"/>
              <a:gd name="connsiteX15" fmla="*/ 1557836 w 12192000"/>
              <a:gd name="connsiteY15" fmla="*/ 280554 h 2125299"/>
              <a:gd name="connsiteX16" fmla="*/ 1647629 w 12192000"/>
              <a:gd name="connsiteY16" fmla="*/ 307747 h 2125299"/>
              <a:gd name="connsiteX17" fmla="*/ 1707141 w 12192000"/>
              <a:gd name="connsiteY17" fmla="*/ 324382 h 2125299"/>
              <a:gd name="connsiteX18" fmla="*/ 1724737 w 12192000"/>
              <a:gd name="connsiteY18" fmla="*/ 308887 h 2125299"/>
              <a:gd name="connsiteX19" fmla="*/ 1781695 w 12192000"/>
              <a:gd name="connsiteY19" fmla="*/ 319023 h 2125299"/>
              <a:gd name="connsiteX20" fmla="*/ 1828035 w 12192000"/>
              <a:gd name="connsiteY20" fmla="*/ 346772 h 2125299"/>
              <a:gd name="connsiteX21" fmla="*/ 1894553 w 12192000"/>
              <a:gd name="connsiteY21" fmla="*/ 365435 h 2125299"/>
              <a:gd name="connsiteX22" fmla="*/ 1934204 w 12192000"/>
              <a:gd name="connsiteY22" fmla="*/ 376782 h 2125299"/>
              <a:gd name="connsiteX23" fmla="*/ 2049782 w 12192000"/>
              <a:gd name="connsiteY23" fmla="*/ 392960 h 2125299"/>
              <a:gd name="connsiteX24" fmla="*/ 2265893 w 12192000"/>
              <a:gd name="connsiteY24" fmla="*/ 385484 h 2125299"/>
              <a:gd name="connsiteX25" fmla="*/ 2325155 w 12192000"/>
              <a:gd name="connsiteY25" fmla="*/ 393272 h 2125299"/>
              <a:gd name="connsiteX26" fmla="*/ 2331409 w 12192000"/>
              <a:gd name="connsiteY26" fmla="*/ 399482 h 2125299"/>
              <a:gd name="connsiteX27" fmla="*/ 2422463 w 12192000"/>
              <a:gd name="connsiteY27" fmla="*/ 390427 h 2125299"/>
              <a:gd name="connsiteX28" fmla="*/ 2537405 w 12192000"/>
              <a:gd name="connsiteY28" fmla="*/ 417512 h 2125299"/>
              <a:gd name="connsiteX29" fmla="*/ 2621233 w 12192000"/>
              <a:gd name="connsiteY29" fmla="*/ 444423 h 2125299"/>
              <a:gd name="connsiteX30" fmla="*/ 2669487 w 12192000"/>
              <a:gd name="connsiteY30" fmla="*/ 456714 h 2125299"/>
              <a:gd name="connsiteX31" fmla="*/ 2703214 w 12192000"/>
              <a:gd name="connsiteY31" fmla="*/ 468763 h 2125299"/>
              <a:gd name="connsiteX32" fmla="*/ 2796522 w 12192000"/>
              <a:gd name="connsiteY32" fmla="*/ 482734 h 2125299"/>
              <a:gd name="connsiteX33" fmla="*/ 2954312 w 12192000"/>
              <a:gd name="connsiteY33" fmla="*/ 498914 h 2125299"/>
              <a:gd name="connsiteX34" fmla="*/ 2987112 w 12192000"/>
              <a:gd name="connsiteY34" fmla="*/ 503901 h 2125299"/>
              <a:gd name="connsiteX35" fmla="*/ 3012152 w 12192000"/>
              <a:gd name="connsiteY35" fmla="*/ 514318 h 2125299"/>
              <a:gd name="connsiteX36" fmla="*/ 3015213 w 12192000"/>
              <a:gd name="connsiteY36" fmla="*/ 522079 h 2125299"/>
              <a:gd name="connsiteX37" fmla="*/ 3032748 w 12192000"/>
              <a:gd name="connsiteY37" fmla="*/ 525806 h 2125299"/>
              <a:gd name="connsiteX38" fmla="*/ 3036752 w 12192000"/>
              <a:gd name="connsiteY38" fmla="*/ 528078 h 2125299"/>
              <a:gd name="connsiteX39" fmla="*/ 3060378 w 12192000"/>
              <a:gd name="connsiteY39" fmla="*/ 539826 h 2125299"/>
              <a:gd name="connsiteX40" fmla="*/ 3127182 w 12192000"/>
              <a:gd name="connsiteY40" fmla="*/ 533088 h 2125299"/>
              <a:gd name="connsiteX41" fmla="*/ 3195910 w 12192000"/>
              <a:gd name="connsiteY41" fmla="*/ 550973 h 2125299"/>
              <a:gd name="connsiteX42" fmla="*/ 3617890 w 12192000"/>
              <a:gd name="connsiteY42" fmla="*/ 628206 h 2125299"/>
              <a:gd name="connsiteX43" fmla="*/ 3807441 w 12192000"/>
              <a:gd name="connsiteY43" fmla="*/ 611324 h 2125299"/>
              <a:gd name="connsiteX44" fmla="*/ 4011725 w 12192000"/>
              <a:gd name="connsiteY44" fmla="*/ 646408 h 2125299"/>
              <a:gd name="connsiteX45" fmla="*/ 4031290 w 12192000"/>
              <a:gd name="connsiteY45" fmla="*/ 638696 h 2125299"/>
              <a:gd name="connsiteX46" fmla="*/ 4052821 w 12192000"/>
              <a:gd name="connsiteY46" fmla="*/ 635966 h 2125299"/>
              <a:gd name="connsiteX47" fmla="*/ 4055305 w 12192000"/>
              <a:gd name="connsiteY47" fmla="*/ 637416 h 2125299"/>
              <a:gd name="connsiteX48" fmla="*/ 4079887 w 12192000"/>
              <a:gd name="connsiteY48" fmla="*/ 639545 h 2125299"/>
              <a:gd name="connsiteX49" fmla="*/ 4085575 w 12192000"/>
              <a:gd name="connsiteY49" fmla="*/ 636443 h 2125299"/>
              <a:gd name="connsiteX50" fmla="*/ 4102537 w 12192000"/>
              <a:gd name="connsiteY50" fmla="*/ 636785 h 2125299"/>
              <a:gd name="connsiteX51" fmla="*/ 4136209 w 12192000"/>
              <a:gd name="connsiteY51" fmla="*/ 634447 h 2125299"/>
              <a:gd name="connsiteX52" fmla="*/ 4142265 w 12192000"/>
              <a:gd name="connsiteY52" fmla="*/ 636834 h 2125299"/>
              <a:gd name="connsiteX53" fmla="*/ 4192674 w 12192000"/>
              <a:gd name="connsiteY53" fmla="*/ 637705 h 2125299"/>
              <a:gd name="connsiteX54" fmla="*/ 4193253 w 12192000"/>
              <a:gd name="connsiteY54" fmla="*/ 639059 h 2125299"/>
              <a:gd name="connsiteX55" fmla="*/ 4206961 w 12192000"/>
              <a:gd name="connsiteY55" fmla="*/ 645164 h 2125299"/>
              <a:gd name="connsiteX56" fmla="*/ 4233419 w 12192000"/>
              <a:gd name="connsiteY56" fmla="*/ 653772 h 2125299"/>
              <a:gd name="connsiteX57" fmla="*/ 4293005 w 12192000"/>
              <a:gd name="connsiteY57" fmla="*/ 690218 h 2125299"/>
              <a:gd name="connsiteX58" fmla="*/ 4345548 w 12192000"/>
              <a:gd name="connsiteY58" fmla="*/ 691276 h 2125299"/>
              <a:gd name="connsiteX59" fmla="*/ 4356083 w 12192000"/>
              <a:gd name="connsiteY59" fmla="*/ 692221 h 2125299"/>
              <a:gd name="connsiteX60" fmla="*/ 4356277 w 12192000"/>
              <a:gd name="connsiteY60" fmla="*/ 692542 h 2125299"/>
              <a:gd name="connsiteX61" fmla="*/ 4367359 w 12192000"/>
              <a:gd name="connsiteY61" fmla="*/ 694142 h 2125299"/>
              <a:gd name="connsiteX62" fmla="*/ 4375291 w 12192000"/>
              <a:gd name="connsiteY62" fmla="*/ 693944 h 2125299"/>
              <a:gd name="connsiteX63" fmla="*/ 4395729 w 12192000"/>
              <a:gd name="connsiteY63" fmla="*/ 695779 h 2125299"/>
              <a:gd name="connsiteX64" fmla="*/ 4402661 w 12192000"/>
              <a:gd name="connsiteY64" fmla="*/ 698419 h 2125299"/>
              <a:gd name="connsiteX65" fmla="*/ 4573609 w 12192000"/>
              <a:gd name="connsiteY65" fmla="*/ 786345 h 2125299"/>
              <a:gd name="connsiteX66" fmla="*/ 4696762 w 12192000"/>
              <a:gd name="connsiteY66" fmla="*/ 827919 h 2125299"/>
              <a:gd name="connsiteX67" fmla="*/ 4742697 w 12192000"/>
              <a:gd name="connsiteY67" fmla="*/ 841384 h 2125299"/>
              <a:gd name="connsiteX68" fmla="*/ 4818645 w 12192000"/>
              <a:gd name="connsiteY68" fmla="*/ 872387 h 2125299"/>
              <a:gd name="connsiteX69" fmla="*/ 4869308 w 12192000"/>
              <a:gd name="connsiteY69" fmla="*/ 891588 h 2125299"/>
              <a:gd name="connsiteX70" fmla="*/ 4889144 w 12192000"/>
              <a:gd name="connsiteY70" fmla="*/ 877452 h 2125299"/>
              <a:gd name="connsiteX71" fmla="*/ 4974941 w 12192000"/>
              <a:gd name="connsiteY71" fmla="*/ 919525 h 2125299"/>
              <a:gd name="connsiteX72" fmla="*/ 5031554 w 12192000"/>
              <a:gd name="connsiteY72" fmla="*/ 941054 h 2125299"/>
              <a:gd name="connsiteX73" fmla="*/ 5065247 w 12192000"/>
              <a:gd name="connsiteY73" fmla="*/ 954101 h 2125299"/>
              <a:gd name="connsiteX74" fmla="*/ 5167480 w 12192000"/>
              <a:gd name="connsiteY74" fmla="*/ 975737 h 2125299"/>
              <a:gd name="connsiteX75" fmla="*/ 5367606 w 12192000"/>
              <a:gd name="connsiteY75" fmla="*/ 979572 h 2125299"/>
              <a:gd name="connsiteX76" fmla="*/ 5420147 w 12192000"/>
              <a:gd name="connsiteY76" fmla="*/ 990173 h 2125299"/>
              <a:gd name="connsiteX77" fmla="*/ 5424409 w 12192000"/>
              <a:gd name="connsiteY77" fmla="*/ 996521 h 2125299"/>
              <a:gd name="connsiteX78" fmla="*/ 5510134 w 12192000"/>
              <a:gd name="connsiteY78" fmla="*/ 992406 h 2125299"/>
              <a:gd name="connsiteX79" fmla="*/ 5609186 w 12192000"/>
              <a:gd name="connsiteY79" fmla="*/ 1024593 h 2125299"/>
              <a:gd name="connsiteX80" fmla="*/ 5679724 w 12192000"/>
              <a:gd name="connsiteY80" fmla="*/ 1055016 h 2125299"/>
              <a:gd name="connsiteX81" fmla="*/ 5721088 w 12192000"/>
              <a:gd name="connsiteY81" fmla="*/ 1069425 h 2125299"/>
              <a:gd name="connsiteX82" fmla="*/ 5749177 w 12192000"/>
              <a:gd name="connsiteY82" fmla="*/ 1082850 h 2125299"/>
              <a:gd name="connsiteX83" fmla="*/ 5831496 w 12192000"/>
              <a:gd name="connsiteY83" fmla="*/ 1101199 h 2125299"/>
              <a:gd name="connsiteX84" fmla="*/ 5972470 w 12192000"/>
              <a:gd name="connsiteY84" fmla="*/ 1125001 h 2125299"/>
              <a:gd name="connsiteX85" fmla="*/ 6060089 w 12192000"/>
              <a:gd name="connsiteY85" fmla="*/ 1170157 h 2125299"/>
              <a:gd name="connsiteX86" fmla="*/ 6121076 w 12192000"/>
              <a:gd name="connsiteY86" fmla="*/ 1171554 h 2125299"/>
              <a:gd name="connsiteX87" fmla="*/ 6129536 w 12192000"/>
              <a:gd name="connsiteY87" fmla="*/ 1174362 h 2125299"/>
              <a:gd name="connsiteX88" fmla="*/ 6156730 w 12192000"/>
              <a:gd name="connsiteY88" fmla="*/ 1170983 h 2125299"/>
              <a:gd name="connsiteX89" fmla="*/ 6202072 w 12192000"/>
              <a:gd name="connsiteY89" fmla="*/ 1160220 h 2125299"/>
              <a:gd name="connsiteX90" fmla="*/ 6238235 w 12192000"/>
              <a:gd name="connsiteY90" fmla="*/ 1156854 h 2125299"/>
              <a:gd name="connsiteX91" fmla="*/ 6304671 w 12192000"/>
              <a:gd name="connsiteY91" fmla="*/ 1158193 h 2125299"/>
              <a:gd name="connsiteX92" fmla="*/ 6336324 w 12192000"/>
              <a:gd name="connsiteY92" fmla="*/ 1163356 h 2125299"/>
              <a:gd name="connsiteX93" fmla="*/ 6337500 w 12192000"/>
              <a:gd name="connsiteY93" fmla="*/ 1162803 h 2125299"/>
              <a:gd name="connsiteX94" fmla="*/ 6341015 w 12192000"/>
              <a:gd name="connsiteY94" fmla="*/ 1165794 h 2125299"/>
              <a:gd name="connsiteX95" fmla="*/ 6346894 w 12192000"/>
              <a:gd name="connsiteY95" fmla="*/ 1166857 h 2125299"/>
              <a:gd name="connsiteX96" fmla="*/ 6361616 w 12192000"/>
              <a:gd name="connsiteY96" fmla="*/ 1164764 h 2125299"/>
              <a:gd name="connsiteX97" fmla="*/ 6366928 w 12192000"/>
              <a:gd name="connsiteY97" fmla="*/ 1163151 h 2125299"/>
              <a:gd name="connsiteX98" fmla="*/ 6375178 w 12192000"/>
              <a:gd name="connsiteY98" fmla="*/ 1162548 h 2125299"/>
              <a:gd name="connsiteX99" fmla="*/ 6375449 w 12192000"/>
              <a:gd name="connsiteY99" fmla="*/ 1162796 h 2125299"/>
              <a:gd name="connsiteX100" fmla="*/ 6383035 w 12192000"/>
              <a:gd name="connsiteY100" fmla="*/ 1161716 h 2125299"/>
              <a:gd name="connsiteX101" fmla="*/ 6419268 w 12192000"/>
              <a:gd name="connsiteY101" fmla="*/ 1153120 h 2125299"/>
              <a:gd name="connsiteX102" fmla="*/ 6475903 w 12192000"/>
              <a:gd name="connsiteY102" fmla="*/ 1174324 h 2125299"/>
              <a:gd name="connsiteX103" fmla="*/ 6497710 w 12192000"/>
              <a:gd name="connsiteY103" fmla="*/ 1177087 h 2125299"/>
              <a:gd name="connsiteX104" fmla="*/ 6509733 w 12192000"/>
              <a:gd name="connsiteY104" fmla="*/ 1179965 h 2125299"/>
              <a:gd name="connsiteX105" fmla="*/ 6510723 w 12192000"/>
              <a:gd name="connsiteY105" fmla="*/ 1181048 h 2125299"/>
              <a:gd name="connsiteX106" fmla="*/ 6545420 w 12192000"/>
              <a:gd name="connsiteY106" fmla="*/ 1172676 h 2125299"/>
              <a:gd name="connsiteX107" fmla="*/ 6550594 w 12192000"/>
              <a:gd name="connsiteY107" fmla="*/ 1173675 h 2125299"/>
              <a:gd name="connsiteX108" fmla="*/ 6572484 w 12192000"/>
              <a:gd name="connsiteY108" fmla="*/ 1165516 h 2125299"/>
              <a:gd name="connsiteX109" fmla="*/ 6584180 w 12192000"/>
              <a:gd name="connsiteY109" fmla="*/ 1162742 h 2125299"/>
              <a:gd name="connsiteX110" fmla="*/ 6586682 w 12192000"/>
              <a:gd name="connsiteY110" fmla="*/ 1158988 h 2125299"/>
              <a:gd name="connsiteX111" fmla="*/ 6604353 w 12192000"/>
              <a:gd name="connsiteY111" fmla="*/ 1156401 h 2125299"/>
              <a:gd name="connsiteX112" fmla="*/ 6606684 w 12192000"/>
              <a:gd name="connsiteY112" fmla="*/ 1157225 h 2125299"/>
              <a:gd name="connsiteX113" fmla="*/ 6620136 w 12192000"/>
              <a:gd name="connsiteY113" fmla="*/ 1150923 h 2125299"/>
              <a:gd name="connsiteX114" fmla="*/ 6784576 w 12192000"/>
              <a:gd name="connsiteY114" fmla="*/ 1134382 h 2125299"/>
              <a:gd name="connsiteX115" fmla="*/ 6953259 w 12192000"/>
              <a:gd name="connsiteY115" fmla="*/ 1126462 h 2125299"/>
              <a:gd name="connsiteX116" fmla="*/ 7219588 w 12192000"/>
              <a:gd name="connsiteY116" fmla="*/ 1100407 h 2125299"/>
              <a:gd name="connsiteX117" fmla="*/ 7349606 w 12192000"/>
              <a:gd name="connsiteY117" fmla="*/ 1069052 h 2125299"/>
              <a:gd name="connsiteX118" fmla="*/ 7363183 w 12192000"/>
              <a:gd name="connsiteY118" fmla="*/ 1069146 h 2125299"/>
              <a:gd name="connsiteX119" fmla="*/ 7368692 w 12192000"/>
              <a:gd name="connsiteY119" fmla="*/ 1075406 h 2125299"/>
              <a:gd name="connsiteX120" fmla="*/ 7390331 w 12192000"/>
              <a:gd name="connsiteY120" fmla="*/ 1080015 h 2125299"/>
              <a:gd name="connsiteX121" fmla="*/ 7414856 w 12192000"/>
              <a:gd name="connsiteY121" fmla="*/ 1078449 h 2125299"/>
              <a:gd name="connsiteX122" fmla="*/ 7533470 w 12192000"/>
              <a:gd name="connsiteY122" fmla="*/ 1118699 h 2125299"/>
              <a:gd name="connsiteX123" fmla="*/ 7683987 w 12192000"/>
              <a:gd name="connsiteY123" fmla="*/ 1126505 h 2125299"/>
              <a:gd name="connsiteX124" fmla="*/ 7785748 w 12192000"/>
              <a:gd name="connsiteY124" fmla="*/ 1158299 h 2125299"/>
              <a:gd name="connsiteX125" fmla="*/ 8005963 w 12192000"/>
              <a:gd name="connsiteY125" fmla="*/ 1183261 h 2125299"/>
              <a:gd name="connsiteX126" fmla="*/ 8232344 w 12192000"/>
              <a:gd name="connsiteY126" fmla="*/ 1194168 h 2125299"/>
              <a:gd name="connsiteX127" fmla="*/ 8317643 w 12192000"/>
              <a:gd name="connsiteY127" fmla="*/ 1189823 h 2125299"/>
              <a:gd name="connsiteX128" fmla="*/ 8333297 w 12192000"/>
              <a:gd name="connsiteY128" fmla="*/ 1197210 h 2125299"/>
              <a:gd name="connsiteX129" fmla="*/ 8355125 w 12192000"/>
              <a:gd name="connsiteY129" fmla="*/ 1201619 h 2125299"/>
              <a:gd name="connsiteX130" fmla="*/ 8461336 w 12192000"/>
              <a:gd name="connsiteY130" fmla="*/ 1218091 h 2125299"/>
              <a:gd name="connsiteX131" fmla="*/ 8523472 w 12192000"/>
              <a:gd name="connsiteY131" fmla="*/ 1230508 h 2125299"/>
              <a:gd name="connsiteX132" fmla="*/ 8544856 w 12192000"/>
              <a:gd name="connsiteY132" fmla="*/ 1239250 h 2125299"/>
              <a:gd name="connsiteX133" fmla="*/ 8576214 w 12192000"/>
              <a:gd name="connsiteY133" fmla="*/ 1248753 h 2125299"/>
              <a:gd name="connsiteX134" fmla="*/ 8629837 w 12192000"/>
              <a:gd name="connsiteY134" fmla="*/ 1268640 h 2125299"/>
              <a:gd name="connsiteX135" fmla="*/ 8659879 w 12192000"/>
              <a:gd name="connsiteY135" fmla="*/ 1274374 h 2125299"/>
              <a:gd name="connsiteX136" fmla="*/ 8675677 w 12192000"/>
              <a:gd name="connsiteY136" fmla="*/ 1281034 h 2125299"/>
              <a:gd name="connsiteX137" fmla="*/ 8682750 w 12192000"/>
              <a:gd name="connsiteY137" fmla="*/ 1281651 h 2125299"/>
              <a:gd name="connsiteX138" fmla="*/ 8705601 w 12192000"/>
              <a:gd name="connsiteY138" fmla="*/ 1286034 h 2125299"/>
              <a:gd name="connsiteX139" fmla="*/ 8718807 w 12192000"/>
              <a:gd name="connsiteY139" fmla="*/ 1288013 h 2125299"/>
              <a:gd name="connsiteX140" fmla="*/ 8724103 w 12192000"/>
              <a:gd name="connsiteY140" fmla="*/ 1288607 h 2125299"/>
              <a:gd name="connsiteX141" fmla="*/ 8736572 w 12192000"/>
              <a:gd name="connsiteY141" fmla="*/ 1286058 h 2125299"/>
              <a:gd name="connsiteX142" fmla="*/ 8751387 w 12192000"/>
              <a:gd name="connsiteY142" fmla="*/ 1290031 h 2125299"/>
              <a:gd name="connsiteX143" fmla="*/ 8768967 w 12192000"/>
              <a:gd name="connsiteY143" fmla="*/ 1288260 h 2125299"/>
              <a:gd name="connsiteX144" fmla="*/ 8772325 w 12192000"/>
              <a:gd name="connsiteY144" fmla="*/ 1292299 h 2125299"/>
              <a:gd name="connsiteX145" fmla="*/ 8785247 w 12192000"/>
              <a:gd name="connsiteY145" fmla="*/ 1297830 h 2125299"/>
              <a:gd name="connsiteX146" fmla="*/ 8797751 w 12192000"/>
              <a:gd name="connsiteY146" fmla="*/ 1295468 h 2125299"/>
              <a:gd name="connsiteX147" fmla="*/ 8822720 w 12192000"/>
              <a:gd name="connsiteY147" fmla="*/ 1296564 h 2125299"/>
              <a:gd name="connsiteX148" fmla="*/ 8829318 w 12192000"/>
              <a:gd name="connsiteY148" fmla="*/ 1298191 h 2125299"/>
              <a:gd name="connsiteX149" fmla="*/ 8853895 w 12192000"/>
              <a:gd name="connsiteY149" fmla="*/ 1296301 h 2125299"/>
              <a:gd name="connsiteX150" fmla="*/ 8892118 w 12192000"/>
              <a:gd name="connsiteY150" fmla="*/ 1297302 h 2125299"/>
              <a:gd name="connsiteX151" fmla="*/ 8935230 w 12192000"/>
              <a:gd name="connsiteY151" fmla="*/ 1301476 h 2125299"/>
              <a:gd name="connsiteX152" fmla="*/ 8948167 w 12192000"/>
              <a:gd name="connsiteY152" fmla="*/ 1299058 h 2125299"/>
              <a:gd name="connsiteX153" fmla="*/ 9028684 w 12192000"/>
              <a:gd name="connsiteY153" fmla="*/ 1300436 h 2125299"/>
              <a:gd name="connsiteX154" fmla="*/ 9051337 w 12192000"/>
              <a:gd name="connsiteY154" fmla="*/ 1300689 h 2125299"/>
              <a:gd name="connsiteX155" fmla="*/ 9070163 w 12192000"/>
              <a:gd name="connsiteY155" fmla="*/ 1304972 h 2125299"/>
              <a:gd name="connsiteX156" fmla="*/ 9073963 w 12192000"/>
              <a:gd name="connsiteY156" fmla="*/ 1309506 h 2125299"/>
              <a:gd name="connsiteX157" fmla="*/ 9086320 w 12192000"/>
              <a:gd name="connsiteY157" fmla="*/ 1310298 h 2125299"/>
              <a:gd name="connsiteX158" fmla="*/ 9089471 w 12192000"/>
              <a:gd name="connsiteY158" fmla="*/ 1311358 h 2125299"/>
              <a:gd name="connsiteX159" fmla="*/ 9107676 w 12192000"/>
              <a:gd name="connsiteY159" fmla="*/ 1316584 h 2125299"/>
              <a:gd name="connsiteX160" fmla="*/ 9149901 w 12192000"/>
              <a:gd name="connsiteY160" fmla="*/ 1306656 h 2125299"/>
              <a:gd name="connsiteX161" fmla="*/ 9262304 w 12192000"/>
              <a:gd name="connsiteY161" fmla="*/ 1348602 h 2125299"/>
              <a:gd name="connsiteX162" fmla="*/ 9493560 w 12192000"/>
              <a:gd name="connsiteY162" fmla="*/ 1323148 h 2125299"/>
              <a:gd name="connsiteX163" fmla="*/ 9613897 w 12192000"/>
              <a:gd name="connsiteY163" fmla="*/ 1296362 h 2125299"/>
              <a:gd name="connsiteX164" fmla="*/ 9755919 w 12192000"/>
              <a:gd name="connsiteY164" fmla="*/ 1300437 h 2125299"/>
              <a:gd name="connsiteX165" fmla="*/ 9766956 w 12192000"/>
              <a:gd name="connsiteY165" fmla="*/ 1293981 h 2125299"/>
              <a:gd name="connsiteX166" fmla="*/ 9780437 w 12192000"/>
              <a:gd name="connsiteY166" fmla="*/ 1290436 h 2125299"/>
              <a:gd name="connsiteX167" fmla="*/ 9782402 w 12192000"/>
              <a:gd name="connsiteY167" fmla="*/ 1291119 h 2125299"/>
              <a:gd name="connsiteX168" fmla="*/ 9799006 w 12192000"/>
              <a:gd name="connsiteY168" fmla="*/ 1290314 h 2125299"/>
              <a:gd name="connsiteX169" fmla="*/ 9802018 w 12192000"/>
              <a:gd name="connsiteY169" fmla="*/ 1287906 h 2125299"/>
              <a:gd name="connsiteX170" fmla="*/ 9813214 w 12192000"/>
              <a:gd name="connsiteY170" fmla="*/ 1286655 h 2125299"/>
              <a:gd name="connsiteX171" fmla="*/ 9834744 w 12192000"/>
              <a:gd name="connsiteY171" fmla="*/ 1282304 h 2125299"/>
              <a:gd name="connsiteX172" fmla="*/ 9839266 w 12192000"/>
              <a:gd name="connsiteY172" fmla="*/ 1283258 h 2125299"/>
              <a:gd name="connsiteX173" fmla="*/ 9872506 w 12192000"/>
              <a:gd name="connsiteY173" fmla="*/ 1279450 h 2125299"/>
              <a:gd name="connsiteX174" fmla="*/ 9873201 w 12192000"/>
              <a:gd name="connsiteY174" fmla="*/ 1280237 h 2125299"/>
              <a:gd name="connsiteX175" fmla="*/ 9883598 w 12192000"/>
              <a:gd name="connsiteY175" fmla="*/ 1282829 h 2125299"/>
              <a:gd name="connsiteX176" fmla="*/ 9902934 w 12192000"/>
              <a:gd name="connsiteY176" fmla="*/ 1285869 h 2125299"/>
              <a:gd name="connsiteX177" fmla="*/ 9950428 w 12192000"/>
              <a:gd name="connsiteY177" fmla="*/ 1303266 h 2125299"/>
              <a:gd name="connsiteX178" fmla="*/ 9985112 w 12192000"/>
              <a:gd name="connsiteY178" fmla="*/ 1299387 h 2125299"/>
              <a:gd name="connsiteX179" fmla="*/ 9992235 w 12192000"/>
              <a:gd name="connsiteY179" fmla="*/ 1299065 h 2125299"/>
              <a:gd name="connsiteX180" fmla="*/ 9992437 w 12192000"/>
              <a:gd name="connsiteY180" fmla="*/ 1299247 h 2125299"/>
              <a:gd name="connsiteX181" fmla="*/ 10000070 w 12192000"/>
              <a:gd name="connsiteY181" fmla="*/ 1299279 h 2125299"/>
              <a:gd name="connsiteX182" fmla="*/ 10005225 w 12192000"/>
              <a:gd name="connsiteY182" fmla="*/ 1298474 h 2125299"/>
              <a:gd name="connsiteX183" fmla="*/ 10019046 w 12192000"/>
              <a:gd name="connsiteY183" fmla="*/ 1297845 h 2125299"/>
              <a:gd name="connsiteX184" fmla="*/ 10024200 w 12192000"/>
              <a:gd name="connsiteY184" fmla="*/ 1298881 h 2125299"/>
              <a:gd name="connsiteX185" fmla="*/ 10026818 w 12192000"/>
              <a:gd name="connsiteY185" fmla="*/ 1301095 h 2125299"/>
              <a:gd name="connsiteX186" fmla="*/ 10027999 w 12192000"/>
              <a:gd name="connsiteY186" fmla="*/ 1300783 h 2125299"/>
              <a:gd name="connsiteX187" fmla="*/ 10055841 w 12192000"/>
              <a:gd name="connsiteY187" fmla="*/ 1305977 h 2125299"/>
              <a:gd name="connsiteX188" fmla="*/ 10116121 w 12192000"/>
              <a:gd name="connsiteY188" fmla="*/ 1310447 h 2125299"/>
              <a:gd name="connsiteX189" fmla="*/ 10149729 w 12192000"/>
              <a:gd name="connsiteY189" fmla="*/ 1310106 h 2125299"/>
              <a:gd name="connsiteX190" fmla="*/ 10242783 w 12192000"/>
              <a:gd name="connsiteY190" fmla="*/ 1312346 h 2125299"/>
              <a:gd name="connsiteX191" fmla="*/ 10336949 w 12192000"/>
              <a:gd name="connsiteY191" fmla="*/ 1317004 h 2125299"/>
              <a:gd name="connsiteX192" fmla="*/ 10388250 w 12192000"/>
              <a:gd name="connsiteY192" fmla="*/ 1332853 h 2125299"/>
              <a:gd name="connsiteX193" fmla="*/ 10393650 w 12192000"/>
              <a:gd name="connsiteY193" fmla="*/ 1333152 h 2125299"/>
              <a:gd name="connsiteX194" fmla="*/ 10406360 w 12192000"/>
              <a:gd name="connsiteY194" fmla="*/ 1330606 h 2125299"/>
              <a:gd name="connsiteX195" fmla="*/ 10410804 w 12192000"/>
              <a:gd name="connsiteY195" fmla="*/ 1329096 h 2125299"/>
              <a:gd name="connsiteX196" fmla="*/ 10418022 w 12192000"/>
              <a:gd name="connsiteY196" fmla="*/ 1328064 h 2125299"/>
              <a:gd name="connsiteX197" fmla="*/ 10418307 w 12192000"/>
              <a:gd name="connsiteY197" fmla="*/ 1328215 h 2125299"/>
              <a:gd name="connsiteX198" fmla="*/ 10424860 w 12192000"/>
              <a:gd name="connsiteY198" fmla="*/ 1326903 h 2125299"/>
              <a:gd name="connsiteX199" fmla="*/ 10455564 w 12192000"/>
              <a:gd name="connsiteY199" fmla="*/ 1318254 h 2125299"/>
              <a:gd name="connsiteX200" fmla="*/ 10509396 w 12192000"/>
              <a:gd name="connsiteY200" fmla="*/ 1328741 h 2125299"/>
              <a:gd name="connsiteX201" fmla="*/ 10529213 w 12192000"/>
              <a:gd name="connsiteY201" fmla="*/ 1329036 h 2125299"/>
              <a:gd name="connsiteX202" fmla="*/ 10540366 w 12192000"/>
              <a:gd name="connsiteY202" fmla="*/ 1330136 h 2125299"/>
              <a:gd name="connsiteX203" fmla="*/ 10541428 w 12192000"/>
              <a:gd name="connsiteY203" fmla="*/ 1330813 h 2125299"/>
              <a:gd name="connsiteX204" fmla="*/ 10570809 w 12192000"/>
              <a:gd name="connsiteY204" fmla="*/ 1322434 h 2125299"/>
              <a:gd name="connsiteX205" fmla="*/ 10575570 w 12192000"/>
              <a:gd name="connsiteY205" fmla="*/ 1322740 h 2125299"/>
              <a:gd name="connsiteX206" fmla="*/ 10593618 w 12192000"/>
              <a:gd name="connsiteY206" fmla="*/ 1315463 h 2125299"/>
              <a:gd name="connsiteX207" fmla="*/ 10603529 w 12192000"/>
              <a:gd name="connsiteY207" fmla="*/ 1312671 h 2125299"/>
              <a:gd name="connsiteX208" fmla="*/ 10605118 w 12192000"/>
              <a:gd name="connsiteY208" fmla="*/ 1309883 h 2125299"/>
              <a:gd name="connsiteX209" fmla="*/ 10620364 w 12192000"/>
              <a:gd name="connsiteY209" fmla="*/ 1306777 h 2125299"/>
              <a:gd name="connsiteX210" fmla="*/ 10622574 w 12192000"/>
              <a:gd name="connsiteY210" fmla="*/ 1307174 h 2125299"/>
              <a:gd name="connsiteX211" fmla="*/ 10633450 w 12192000"/>
              <a:gd name="connsiteY211" fmla="*/ 1301809 h 2125299"/>
              <a:gd name="connsiteX212" fmla="*/ 10640509 w 12192000"/>
              <a:gd name="connsiteY212" fmla="*/ 1293921 h 2125299"/>
              <a:gd name="connsiteX213" fmla="*/ 10776587 w 12192000"/>
              <a:gd name="connsiteY213" fmla="*/ 1278128 h 2125299"/>
              <a:gd name="connsiteX214" fmla="*/ 10876189 w 12192000"/>
              <a:gd name="connsiteY214" fmla="*/ 1235011 h 2125299"/>
              <a:gd name="connsiteX215" fmla="*/ 10950506 w 12192000"/>
              <a:gd name="connsiteY215" fmla="*/ 1227199 h 2125299"/>
              <a:gd name="connsiteX216" fmla="*/ 10984089 w 12192000"/>
              <a:gd name="connsiteY216" fmla="*/ 1239171 h 2125299"/>
              <a:gd name="connsiteX217" fmla="*/ 11159856 w 12192000"/>
              <a:gd name="connsiteY217" fmla="*/ 1205133 h 2125299"/>
              <a:gd name="connsiteX218" fmla="*/ 11208918 w 12192000"/>
              <a:gd name="connsiteY218" fmla="*/ 1203323 h 2125299"/>
              <a:gd name="connsiteX219" fmla="*/ 11243596 w 12192000"/>
              <a:gd name="connsiteY219" fmla="*/ 1187671 h 2125299"/>
              <a:gd name="connsiteX220" fmla="*/ 11263481 w 12192000"/>
              <a:gd name="connsiteY220" fmla="*/ 1190273 h 2125299"/>
              <a:gd name="connsiteX221" fmla="*/ 11267006 w 12192000"/>
              <a:gd name="connsiteY221" fmla="*/ 1190876 h 2125299"/>
              <a:gd name="connsiteX222" fmla="*/ 11279071 w 12192000"/>
              <a:gd name="connsiteY222" fmla="*/ 1189933 h 2125299"/>
              <a:gd name="connsiteX223" fmla="*/ 11285012 w 12192000"/>
              <a:gd name="connsiteY223" fmla="*/ 1193861 h 2125299"/>
              <a:gd name="connsiteX224" fmla="*/ 11304992 w 12192000"/>
              <a:gd name="connsiteY224" fmla="*/ 1195447 h 2125299"/>
              <a:gd name="connsiteX225" fmla="*/ 11326494 w 12192000"/>
              <a:gd name="connsiteY225" fmla="*/ 1192540 h 2125299"/>
              <a:gd name="connsiteX226" fmla="*/ 11425714 w 12192000"/>
              <a:gd name="connsiteY226" fmla="*/ 1174055 h 2125299"/>
              <a:gd name="connsiteX227" fmla="*/ 11486762 w 12192000"/>
              <a:gd name="connsiteY227" fmla="*/ 1165661 h 2125299"/>
              <a:gd name="connsiteX228" fmla="*/ 11512604 w 12192000"/>
              <a:gd name="connsiteY228" fmla="*/ 1166655 h 2125299"/>
              <a:gd name="connsiteX229" fmla="*/ 11546907 w 12192000"/>
              <a:gd name="connsiteY229" fmla="*/ 1165230 h 2125299"/>
              <a:gd name="connsiteX230" fmla="*/ 11609497 w 12192000"/>
              <a:gd name="connsiteY230" fmla="*/ 1165957 h 2125299"/>
              <a:gd name="connsiteX231" fmla="*/ 11690028 w 12192000"/>
              <a:gd name="connsiteY231" fmla="*/ 1161299 h 2125299"/>
              <a:gd name="connsiteX232" fmla="*/ 11737363 w 12192000"/>
              <a:gd name="connsiteY232" fmla="*/ 1140042 h 2125299"/>
              <a:gd name="connsiteX233" fmla="*/ 11744299 w 12192000"/>
              <a:gd name="connsiteY233" fmla="*/ 1142517 h 2125299"/>
              <a:gd name="connsiteX234" fmla="*/ 11782489 w 12192000"/>
              <a:gd name="connsiteY234" fmla="*/ 1136559 h 2125299"/>
              <a:gd name="connsiteX235" fmla="*/ 11902393 w 12192000"/>
              <a:gd name="connsiteY235" fmla="*/ 1094179 h 2125299"/>
              <a:gd name="connsiteX236" fmla="*/ 11977404 w 12192000"/>
              <a:gd name="connsiteY236" fmla="*/ 1083129 h 2125299"/>
              <a:gd name="connsiteX237" fmla="*/ 12006265 w 12192000"/>
              <a:gd name="connsiteY237" fmla="*/ 1082677 h 2125299"/>
              <a:gd name="connsiteX238" fmla="*/ 12054478 w 12192000"/>
              <a:gd name="connsiteY238" fmla="*/ 1081702 h 2125299"/>
              <a:gd name="connsiteX239" fmla="*/ 12135890 w 12192000"/>
              <a:gd name="connsiteY239" fmla="*/ 1073294 h 2125299"/>
              <a:gd name="connsiteX240" fmla="*/ 12147804 w 12192000"/>
              <a:gd name="connsiteY240" fmla="*/ 1069307 h 2125299"/>
              <a:gd name="connsiteX241" fmla="*/ 12150693 w 12192000"/>
              <a:gd name="connsiteY241" fmla="*/ 1067201 h 2125299"/>
              <a:gd name="connsiteX242" fmla="*/ 12173723 w 12192000"/>
              <a:gd name="connsiteY242" fmla="*/ 1070977 h 2125299"/>
              <a:gd name="connsiteX243" fmla="*/ 12176111 w 12192000"/>
              <a:gd name="connsiteY243" fmla="*/ 1070987 h 2125299"/>
              <a:gd name="connsiteX244" fmla="*/ 12178994 w 12192000"/>
              <a:gd name="connsiteY244" fmla="*/ 1072387 h 2125299"/>
              <a:gd name="connsiteX245" fmla="*/ 12181611 w 12192000"/>
              <a:gd name="connsiteY245" fmla="*/ 1071008 h 2125299"/>
              <a:gd name="connsiteX246" fmla="*/ 12192000 w 12192000"/>
              <a:gd name="connsiteY246" fmla="*/ 1071048 h 2125299"/>
              <a:gd name="connsiteX247" fmla="*/ 12192000 w 12192000"/>
              <a:gd name="connsiteY247" fmla="*/ 2125299 h 2125299"/>
              <a:gd name="connsiteX248" fmla="*/ 0 w 12192000"/>
              <a:gd name="connsiteY248" fmla="*/ 2125299 h 2125299"/>
              <a:gd name="connsiteX249" fmla="*/ 0 w 12192000"/>
              <a:gd name="connsiteY249" fmla="*/ 36535 h 2125299"/>
              <a:gd name="connsiteX250" fmla="*/ 4593 w 12192000"/>
              <a:gd name="connsiteY250" fmla="*/ 36274 h 2125299"/>
              <a:gd name="connsiteX251" fmla="*/ 47461 w 12192000"/>
              <a:gd name="connsiteY251" fmla="*/ 44659 h 2125299"/>
              <a:gd name="connsiteX252" fmla="*/ 112677 w 12192000"/>
              <a:gd name="connsiteY252" fmla="*/ 44560 h 2125299"/>
              <a:gd name="connsiteX253" fmla="*/ 245484 w 12192000"/>
              <a:gd name="connsiteY253" fmla="*/ 35818 h 2125299"/>
              <a:gd name="connsiteX254" fmla="*/ 272548 w 12192000"/>
              <a:gd name="connsiteY254" fmla="*/ 748 h 212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2125299">
                <a:moveTo>
                  <a:pt x="272548" y="748"/>
                </a:moveTo>
                <a:cubicBezTo>
                  <a:pt x="300773" y="-3981"/>
                  <a:pt x="297569" y="14952"/>
                  <a:pt x="308291" y="23198"/>
                </a:cubicBezTo>
                <a:cubicBezTo>
                  <a:pt x="340262" y="26255"/>
                  <a:pt x="330461" y="41869"/>
                  <a:pt x="331008" y="54644"/>
                </a:cubicBezTo>
                <a:cubicBezTo>
                  <a:pt x="369402" y="30367"/>
                  <a:pt x="420320" y="70535"/>
                  <a:pt x="473809" y="84832"/>
                </a:cubicBezTo>
                <a:cubicBezTo>
                  <a:pt x="506333" y="90620"/>
                  <a:pt x="567396" y="41123"/>
                  <a:pt x="590515" y="75759"/>
                </a:cubicBezTo>
                <a:cubicBezTo>
                  <a:pt x="612115" y="71703"/>
                  <a:pt x="634725" y="104592"/>
                  <a:pt x="658737" y="81853"/>
                </a:cubicBezTo>
                <a:cubicBezTo>
                  <a:pt x="706341" y="100074"/>
                  <a:pt x="725776" y="89978"/>
                  <a:pt x="765295" y="112320"/>
                </a:cubicBezTo>
                <a:cubicBezTo>
                  <a:pt x="818532" y="124622"/>
                  <a:pt x="787086" y="81482"/>
                  <a:pt x="858608" y="106788"/>
                </a:cubicBezTo>
                <a:cubicBezTo>
                  <a:pt x="895761" y="102557"/>
                  <a:pt x="935587" y="104035"/>
                  <a:pt x="974247" y="111079"/>
                </a:cubicBezTo>
                <a:cubicBezTo>
                  <a:pt x="974127" y="119250"/>
                  <a:pt x="994918" y="112711"/>
                  <a:pt x="1003034" y="112399"/>
                </a:cubicBezTo>
                <a:cubicBezTo>
                  <a:pt x="1000287" y="117079"/>
                  <a:pt x="1014226" y="123070"/>
                  <a:pt x="1021976" y="120548"/>
                </a:cubicBezTo>
                <a:cubicBezTo>
                  <a:pt x="1146046" y="131898"/>
                  <a:pt x="1055591" y="159686"/>
                  <a:pt x="1139777" y="150384"/>
                </a:cubicBezTo>
                <a:cubicBezTo>
                  <a:pt x="1188859" y="156192"/>
                  <a:pt x="1156371" y="209898"/>
                  <a:pt x="1218983" y="195098"/>
                </a:cubicBezTo>
                <a:cubicBezTo>
                  <a:pt x="1275870" y="208244"/>
                  <a:pt x="1300521" y="236425"/>
                  <a:pt x="1361600" y="234226"/>
                </a:cubicBezTo>
                <a:cubicBezTo>
                  <a:pt x="1414808" y="246619"/>
                  <a:pt x="1456011" y="265360"/>
                  <a:pt x="1504917" y="269480"/>
                </a:cubicBezTo>
                <a:cubicBezTo>
                  <a:pt x="1519320" y="280137"/>
                  <a:pt x="1535053" y="286642"/>
                  <a:pt x="1557836" y="280554"/>
                </a:cubicBezTo>
                <a:cubicBezTo>
                  <a:pt x="1605776" y="294936"/>
                  <a:pt x="1609335" y="311659"/>
                  <a:pt x="1647629" y="307747"/>
                </a:cubicBezTo>
                <a:cubicBezTo>
                  <a:pt x="1666638" y="346333"/>
                  <a:pt x="1672614" y="318726"/>
                  <a:pt x="1707141" y="324382"/>
                </a:cubicBezTo>
                <a:cubicBezTo>
                  <a:pt x="1736108" y="326807"/>
                  <a:pt x="1699400" y="302916"/>
                  <a:pt x="1724737" y="308887"/>
                </a:cubicBezTo>
                <a:cubicBezTo>
                  <a:pt x="1745135" y="323634"/>
                  <a:pt x="1761521" y="302463"/>
                  <a:pt x="1781695" y="319023"/>
                </a:cubicBezTo>
                <a:cubicBezTo>
                  <a:pt x="1761843" y="332654"/>
                  <a:pt x="1837758" y="332510"/>
                  <a:pt x="1828035" y="346772"/>
                </a:cubicBezTo>
                <a:cubicBezTo>
                  <a:pt x="1867636" y="334316"/>
                  <a:pt x="1858787" y="361995"/>
                  <a:pt x="1894553" y="365435"/>
                </a:cubicBezTo>
                <a:cubicBezTo>
                  <a:pt x="1915264" y="362489"/>
                  <a:pt x="1926753" y="364436"/>
                  <a:pt x="1934204" y="376782"/>
                </a:cubicBezTo>
                <a:cubicBezTo>
                  <a:pt x="2031236" y="361281"/>
                  <a:pt x="1975806" y="387596"/>
                  <a:pt x="2049782" y="392960"/>
                </a:cubicBezTo>
                <a:cubicBezTo>
                  <a:pt x="2115757" y="394947"/>
                  <a:pt x="2184552" y="404263"/>
                  <a:pt x="2265893" y="385484"/>
                </a:cubicBezTo>
                <a:cubicBezTo>
                  <a:pt x="2283766" y="378565"/>
                  <a:pt x="2310299" y="382053"/>
                  <a:pt x="2325155" y="393272"/>
                </a:cubicBezTo>
                <a:cubicBezTo>
                  <a:pt x="2327713" y="395203"/>
                  <a:pt x="2329819" y="397295"/>
                  <a:pt x="2331409" y="399482"/>
                </a:cubicBezTo>
                <a:cubicBezTo>
                  <a:pt x="2383074" y="384393"/>
                  <a:pt x="2394630" y="402833"/>
                  <a:pt x="2422463" y="390427"/>
                </a:cubicBezTo>
                <a:cubicBezTo>
                  <a:pt x="2480963" y="399082"/>
                  <a:pt x="2512105" y="428125"/>
                  <a:pt x="2537405" y="417512"/>
                </a:cubicBezTo>
                <a:cubicBezTo>
                  <a:pt x="2564140" y="426365"/>
                  <a:pt x="2589155" y="454512"/>
                  <a:pt x="2621233" y="444423"/>
                </a:cubicBezTo>
                <a:cubicBezTo>
                  <a:pt x="2614640" y="458365"/>
                  <a:pt x="2659823" y="443488"/>
                  <a:pt x="2669487" y="456714"/>
                </a:cubicBezTo>
                <a:cubicBezTo>
                  <a:pt x="2675299" y="467500"/>
                  <a:pt x="2690364" y="465501"/>
                  <a:pt x="2703214" y="468763"/>
                </a:cubicBezTo>
                <a:cubicBezTo>
                  <a:pt x="2714773" y="479400"/>
                  <a:pt x="2776516" y="485708"/>
                  <a:pt x="2796522" y="482734"/>
                </a:cubicBezTo>
                <a:cubicBezTo>
                  <a:pt x="2851002" y="467755"/>
                  <a:pt x="2910424" y="509729"/>
                  <a:pt x="2954312" y="498914"/>
                </a:cubicBezTo>
                <a:cubicBezTo>
                  <a:pt x="2966698" y="499167"/>
                  <a:pt x="2977443" y="501036"/>
                  <a:pt x="2987112" y="503901"/>
                </a:cubicBezTo>
                <a:lnTo>
                  <a:pt x="3012152" y="514318"/>
                </a:lnTo>
                <a:lnTo>
                  <a:pt x="3015213" y="522079"/>
                </a:lnTo>
                <a:lnTo>
                  <a:pt x="3032748" y="525806"/>
                </a:lnTo>
                <a:lnTo>
                  <a:pt x="3036752" y="528078"/>
                </a:lnTo>
                <a:cubicBezTo>
                  <a:pt x="3044383" y="532445"/>
                  <a:pt x="3052071" y="536569"/>
                  <a:pt x="3060378" y="539826"/>
                </a:cubicBezTo>
                <a:cubicBezTo>
                  <a:pt x="3071778" y="509185"/>
                  <a:pt x="3132923" y="562486"/>
                  <a:pt x="3127182" y="533088"/>
                </a:cubicBezTo>
                <a:cubicBezTo>
                  <a:pt x="3174813" y="545658"/>
                  <a:pt x="3156853" y="514378"/>
                  <a:pt x="3195910" y="550973"/>
                </a:cubicBezTo>
                <a:cubicBezTo>
                  <a:pt x="3342236" y="558561"/>
                  <a:pt x="3472797" y="635110"/>
                  <a:pt x="3617890" y="628206"/>
                </a:cubicBezTo>
                <a:cubicBezTo>
                  <a:pt x="3645805" y="596605"/>
                  <a:pt x="3775341" y="607010"/>
                  <a:pt x="3807441" y="611324"/>
                </a:cubicBezTo>
                <a:cubicBezTo>
                  <a:pt x="3880134" y="625722"/>
                  <a:pt x="3950105" y="614086"/>
                  <a:pt x="4011725" y="646408"/>
                </a:cubicBezTo>
                <a:cubicBezTo>
                  <a:pt x="4017524" y="642820"/>
                  <a:pt x="4024139" y="640356"/>
                  <a:pt x="4031290" y="638696"/>
                </a:cubicBezTo>
                <a:lnTo>
                  <a:pt x="4052821" y="635966"/>
                </a:lnTo>
                <a:lnTo>
                  <a:pt x="4055305" y="637416"/>
                </a:lnTo>
                <a:cubicBezTo>
                  <a:pt x="4066790" y="641084"/>
                  <a:pt x="4074240" y="641116"/>
                  <a:pt x="4079887" y="639545"/>
                </a:cubicBezTo>
                <a:lnTo>
                  <a:pt x="4085575" y="636443"/>
                </a:lnTo>
                <a:lnTo>
                  <a:pt x="4102537" y="636785"/>
                </a:lnTo>
                <a:lnTo>
                  <a:pt x="4136209" y="634447"/>
                </a:lnTo>
                <a:lnTo>
                  <a:pt x="4142265" y="636834"/>
                </a:lnTo>
                <a:lnTo>
                  <a:pt x="4192674" y="637705"/>
                </a:lnTo>
                <a:lnTo>
                  <a:pt x="4193253" y="639059"/>
                </a:lnTo>
                <a:cubicBezTo>
                  <a:pt x="4195705" y="642113"/>
                  <a:pt x="4199680" y="644404"/>
                  <a:pt x="4206961" y="645164"/>
                </a:cubicBezTo>
                <a:cubicBezTo>
                  <a:pt x="4194106" y="663647"/>
                  <a:pt x="4210815" y="653163"/>
                  <a:pt x="4233419" y="653772"/>
                </a:cubicBezTo>
                <a:cubicBezTo>
                  <a:pt x="4218498" y="682616"/>
                  <a:pt x="4283718" y="672474"/>
                  <a:pt x="4293005" y="690218"/>
                </a:cubicBezTo>
                <a:cubicBezTo>
                  <a:pt x="4309947" y="690014"/>
                  <a:pt x="4327590" y="690326"/>
                  <a:pt x="4345548" y="691276"/>
                </a:cubicBezTo>
                <a:lnTo>
                  <a:pt x="4356083" y="692221"/>
                </a:lnTo>
                <a:lnTo>
                  <a:pt x="4356277" y="692542"/>
                </a:lnTo>
                <a:cubicBezTo>
                  <a:pt x="4358532" y="693394"/>
                  <a:pt x="4361984" y="693947"/>
                  <a:pt x="4367359" y="694142"/>
                </a:cubicBezTo>
                <a:lnTo>
                  <a:pt x="4375291" y="693944"/>
                </a:lnTo>
                <a:lnTo>
                  <a:pt x="4395729" y="695779"/>
                </a:lnTo>
                <a:lnTo>
                  <a:pt x="4402661" y="698419"/>
                </a:lnTo>
                <a:cubicBezTo>
                  <a:pt x="4432309" y="713514"/>
                  <a:pt x="4515126" y="733668"/>
                  <a:pt x="4573609" y="786345"/>
                </a:cubicBezTo>
                <a:cubicBezTo>
                  <a:pt x="4619496" y="801105"/>
                  <a:pt x="4652856" y="821411"/>
                  <a:pt x="4696762" y="827919"/>
                </a:cubicBezTo>
                <a:cubicBezTo>
                  <a:pt x="4707448" y="839001"/>
                  <a:pt x="4720338" y="846124"/>
                  <a:pt x="4742697" y="841384"/>
                </a:cubicBezTo>
                <a:cubicBezTo>
                  <a:pt x="4783280" y="857804"/>
                  <a:pt x="4782565" y="874219"/>
                  <a:pt x="4818645" y="872387"/>
                </a:cubicBezTo>
                <a:cubicBezTo>
                  <a:pt x="4829149" y="889552"/>
                  <a:pt x="4838965" y="884325"/>
                  <a:pt x="4869308" y="891588"/>
                </a:cubicBezTo>
                <a:cubicBezTo>
                  <a:pt x="4895318" y="895427"/>
                  <a:pt x="4867308" y="870356"/>
                  <a:pt x="4889144" y="877452"/>
                </a:cubicBezTo>
                <a:cubicBezTo>
                  <a:pt x="4906750" y="882107"/>
                  <a:pt x="4951206" y="908924"/>
                  <a:pt x="4974941" y="919525"/>
                </a:cubicBezTo>
                <a:cubicBezTo>
                  <a:pt x="5014251" y="909466"/>
                  <a:pt x="4999546" y="935881"/>
                  <a:pt x="5031554" y="941054"/>
                </a:cubicBezTo>
                <a:cubicBezTo>
                  <a:pt x="5051264" y="939258"/>
                  <a:pt x="5061344" y="941736"/>
                  <a:pt x="5065247" y="954101"/>
                </a:cubicBezTo>
                <a:cubicBezTo>
                  <a:pt x="5157993" y="944037"/>
                  <a:pt x="5100857" y="966735"/>
                  <a:pt x="5167480" y="975737"/>
                </a:cubicBezTo>
                <a:cubicBezTo>
                  <a:pt x="5227558" y="981052"/>
                  <a:pt x="5288483" y="993624"/>
                  <a:pt x="5367606" y="979572"/>
                </a:cubicBezTo>
                <a:cubicBezTo>
                  <a:pt x="5385656" y="973774"/>
                  <a:pt x="5409182" y="978520"/>
                  <a:pt x="5420147" y="990173"/>
                </a:cubicBezTo>
                <a:cubicBezTo>
                  <a:pt x="5422034" y="992178"/>
                  <a:pt x="5423469" y="994317"/>
                  <a:pt x="5424409" y="996521"/>
                </a:cubicBezTo>
                <a:cubicBezTo>
                  <a:pt x="5475416" y="984529"/>
                  <a:pt x="5481637" y="1003019"/>
                  <a:pt x="5510134" y="992406"/>
                </a:cubicBezTo>
                <a:cubicBezTo>
                  <a:pt x="5561767" y="1003808"/>
                  <a:pt x="5583442" y="1033596"/>
                  <a:pt x="5609186" y="1024593"/>
                </a:cubicBezTo>
                <a:cubicBezTo>
                  <a:pt x="5631617" y="1034559"/>
                  <a:pt x="5647884" y="1063164"/>
                  <a:pt x="5679724" y="1055016"/>
                </a:cubicBezTo>
                <a:cubicBezTo>
                  <a:pt x="5670356" y="1068212"/>
                  <a:pt x="5715366" y="1056091"/>
                  <a:pt x="5721088" y="1069425"/>
                </a:cubicBezTo>
                <a:cubicBezTo>
                  <a:pt x="5723859" y="1080193"/>
                  <a:pt x="5738161" y="1079024"/>
                  <a:pt x="5749177" y="1082850"/>
                </a:cubicBezTo>
                <a:cubicBezTo>
                  <a:pt x="5757258" y="1093768"/>
                  <a:pt x="5812426" y="1103058"/>
                  <a:pt x="5831496" y="1101199"/>
                </a:cubicBezTo>
                <a:cubicBezTo>
                  <a:pt x="5885060" y="1089456"/>
                  <a:pt x="5929614" y="1133247"/>
                  <a:pt x="5972470" y="1125001"/>
                </a:cubicBezTo>
                <a:cubicBezTo>
                  <a:pt x="6017700" y="1128529"/>
                  <a:pt x="6032686" y="1155801"/>
                  <a:pt x="6060089" y="1170157"/>
                </a:cubicBezTo>
                <a:cubicBezTo>
                  <a:pt x="6091361" y="1165030"/>
                  <a:pt x="6106237" y="1167043"/>
                  <a:pt x="6121076" y="1171554"/>
                </a:cubicBezTo>
                <a:lnTo>
                  <a:pt x="6129536" y="1174362"/>
                </a:lnTo>
                <a:lnTo>
                  <a:pt x="6156730" y="1170983"/>
                </a:lnTo>
                <a:cubicBezTo>
                  <a:pt x="6172431" y="1168033"/>
                  <a:pt x="6187209" y="1164343"/>
                  <a:pt x="6202072" y="1160220"/>
                </a:cubicBezTo>
                <a:cubicBezTo>
                  <a:pt x="6216529" y="1165719"/>
                  <a:pt x="6229219" y="1167416"/>
                  <a:pt x="6238235" y="1156854"/>
                </a:cubicBezTo>
                <a:cubicBezTo>
                  <a:pt x="6273622" y="1157454"/>
                  <a:pt x="6285701" y="1170641"/>
                  <a:pt x="6304671" y="1158193"/>
                </a:cubicBezTo>
                <a:cubicBezTo>
                  <a:pt x="6330082" y="1179074"/>
                  <a:pt x="6328934" y="1170454"/>
                  <a:pt x="6336324" y="1163356"/>
                </a:cubicBezTo>
                <a:lnTo>
                  <a:pt x="6337500" y="1162803"/>
                </a:lnTo>
                <a:lnTo>
                  <a:pt x="6341015" y="1165794"/>
                </a:lnTo>
                <a:lnTo>
                  <a:pt x="6346894" y="1166857"/>
                </a:lnTo>
                <a:lnTo>
                  <a:pt x="6361616" y="1164764"/>
                </a:lnTo>
                <a:lnTo>
                  <a:pt x="6366928" y="1163151"/>
                </a:lnTo>
                <a:cubicBezTo>
                  <a:pt x="6370672" y="1162349"/>
                  <a:pt x="6373264" y="1162209"/>
                  <a:pt x="6375178" y="1162548"/>
                </a:cubicBezTo>
                <a:lnTo>
                  <a:pt x="6375449" y="1162796"/>
                </a:lnTo>
                <a:lnTo>
                  <a:pt x="6383035" y="1161716"/>
                </a:lnTo>
                <a:cubicBezTo>
                  <a:pt x="6395680" y="1159294"/>
                  <a:pt x="6407827" y="1156369"/>
                  <a:pt x="6419268" y="1153120"/>
                </a:cubicBezTo>
                <a:cubicBezTo>
                  <a:pt x="6433418" y="1167018"/>
                  <a:pt x="6473334" y="1146289"/>
                  <a:pt x="6475903" y="1174324"/>
                </a:cubicBezTo>
                <a:cubicBezTo>
                  <a:pt x="6491558" y="1170761"/>
                  <a:pt x="6498306" y="1158526"/>
                  <a:pt x="6497710" y="1177087"/>
                </a:cubicBezTo>
                <a:cubicBezTo>
                  <a:pt x="6503000" y="1176435"/>
                  <a:pt x="6506716" y="1177726"/>
                  <a:pt x="6509733" y="1179965"/>
                </a:cubicBezTo>
                <a:lnTo>
                  <a:pt x="6510723" y="1181048"/>
                </a:lnTo>
                <a:lnTo>
                  <a:pt x="6545420" y="1172676"/>
                </a:lnTo>
                <a:lnTo>
                  <a:pt x="6550594" y="1173675"/>
                </a:lnTo>
                <a:lnTo>
                  <a:pt x="6572484" y="1165516"/>
                </a:lnTo>
                <a:lnTo>
                  <a:pt x="6584180" y="1162742"/>
                </a:lnTo>
                <a:lnTo>
                  <a:pt x="6586682" y="1158988"/>
                </a:lnTo>
                <a:cubicBezTo>
                  <a:pt x="6589832" y="1156582"/>
                  <a:pt x="6594919" y="1155261"/>
                  <a:pt x="6604353" y="1156401"/>
                </a:cubicBezTo>
                <a:lnTo>
                  <a:pt x="6606684" y="1157225"/>
                </a:lnTo>
                <a:lnTo>
                  <a:pt x="6620136" y="1150923"/>
                </a:lnTo>
                <a:cubicBezTo>
                  <a:pt x="6649785" y="1147116"/>
                  <a:pt x="6729055" y="1138459"/>
                  <a:pt x="6784576" y="1134382"/>
                </a:cubicBezTo>
                <a:cubicBezTo>
                  <a:pt x="6840096" y="1130305"/>
                  <a:pt x="6913323" y="1131550"/>
                  <a:pt x="6953259" y="1126462"/>
                </a:cubicBezTo>
                <a:cubicBezTo>
                  <a:pt x="7027069" y="1116820"/>
                  <a:pt x="7161982" y="1106001"/>
                  <a:pt x="7219588" y="1100407"/>
                </a:cubicBezTo>
                <a:lnTo>
                  <a:pt x="7349606" y="1069052"/>
                </a:lnTo>
                <a:lnTo>
                  <a:pt x="7363183" y="1069146"/>
                </a:lnTo>
                <a:lnTo>
                  <a:pt x="7368692" y="1075406"/>
                </a:lnTo>
                <a:lnTo>
                  <a:pt x="7390331" y="1080015"/>
                </a:lnTo>
                <a:cubicBezTo>
                  <a:pt x="7398175" y="1080780"/>
                  <a:pt x="7406316" y="1080473"/>
                  <a:pt x="7414856" y="1078449"/>
                </a:cubicBezTo>
                <a:cubicBezTo>
                  <a:pt x="7433682" y="1065359"/>
                  <a:pt x="7502852" y="1121895"/>
                  <a:pt x="7533470" y="1118699"/>
                </a:cubicBezTo>
                <a:cubicBezTo>
                  <a:pt x="7578323" y="1126708"/>
                  <a:pt x="7636724" y="1112382"/>
                  <a:pt x="7683987" y="1126505"/>
                </a:cubicBezTo>
                <a:cubicBezTo>
                  <a:pt x="7721485" y="1148747"/>
                  <a:pt x="7737880" y="1146490"/>
                  <a:pt x="7785748" y="1158299"/>
                </a:cubicBezTo>
                <a:cubicBezTo>
                  <a:pt x="7845381" y="1168988"/>
                  <a:pt x="7937474" y="1183009"/>
                  <a:pt x="8005963" y="1183261"/>
                </a:cubicBezTo>
                <a:cubicBezTo>
                  <a:pt x="8089727" y="1185592"/>
                  <a:pt x="8182871" y="1194640"/>
                  <a:pt x="8232344" y="1194168"/>
                </a:cubicBezTo>
                <a:lnTo>
                  <a:pt x="8317643" y="1189823"/>
                </a:lnTo>
                <a:lnTo>
                  <a:pt x="8333297" y="1197210"/>
                </a:lnTo>
                <a:cubicBezTo>
                  <a:pt x="8339519" y="1199358"/>
                  <a:pt x="8346635" y="1200946"/>
                  <a:pt x="8355125" y="1201619"/>
                </a:cubicBezTo>
                <a:cubicBezTo>
                  <a:pt x="8387013" y="1196889"/>
                  <a:pt x="8421519" y="1224907"/>
                  <a:pt x="8461336" y="1218091"/>
                </a:cubicBezTo>
                <a:cubicBezTo>
                  <a:pt x="8475572" y="1217123"/>
                  <a:pt x="8517135" y="1223554"/>
                  <a:pt x="8523472" y="1230508"/>
                </a:cubicBezTo>
                <a:cubicBezTo>
                  <a:pt x="8531824" y="1233031"/>
                  <a:pt x="8542504" y="1232447"/>
                  <a:pt x="8544856" y="1239250"/>
                </a:cubicBezTo>
                <a:cubicBezTo>
                  <a:pt x="8549489" y="1247699"/>
                  <a:pt x="8582889" y="1240551"/>
                  <a:pt x="8576214" y="1248753"/>
                </a:cubicBezTo>
                <a:cubicBezTo>
                  <a:pt x="8599854" y="1243967"/>
                  <a:pt x="8612778" y="1262132"/>
                  <a:pt x="8629837" y="1268640"/>
                </a:cubicBezTo>
                <a:cubicBezTo>
                  <a:pt x="8639362" y="1265945"/>
                  <a:pt x="8648376" y="1269339"/>
                  <a:pt x="8659879" y="1274374"/>
                </a:cubicBezTo>
                <a:lnTo>
                  <a:pt x="8675677" y="1281034"/>
                </a:lnTo>
                <a:lnTo>
                  <a:pt x="8682750" y="1281651"/>
                </a:lnTo>
                <a:cubicBezTo>
                  <a:pt x="8691190" y="1282990"/>
                  <a:pt x="8698805" y="1284653"/>
                  <a:pt x="8705601" y="1286034"/>
                </a:cubicBezTo>
                <a:lnTo>
                  <a:pt x="8718807" y="1288013"/>
                </a:lnTo>
                <a:lnTo>
                  <a:pt x="8724103" y="1288607"/>
                </a:lnTo>
                <a:lnTo>
                  <a:pt x="8736572" y="1286058"/>
                </a:lnTo>
                <a:lnTo>
                  <a:pt x="8751387" y="1290031"/>
                </a:lnTo>
                <a:lnTo>
                  <a:pt x="8768967" y="1288260"/>
                </a:lnTo>
                <a:cubicBezTo>
                  <a:pt x="8769729" y="1289656"/>
                  <a:pt x="8770860" y="1291018"/>
                  <a:pt x="8772325" y="1292299"/>
                </a:cubicBezTo>
                <a:lnTo>
                  <a:pt x="8785247" y="1297830"/>
                </a:lnTo>
                <a:lnTo>
                  <a:pt x="8797751" y="1295468"/>
                </a:lnTo>
                <a:cubicBezTo>
                  <a:pt x="8796928" y="1302361"/>
                  <a:pt x="8811445" y="1296717"/>
                  <a:pt x="8822720" y="1296564"/>
                </a:cubicBezTo>
                <a:lnTo>
                  <a:pt x="8829318" y="1298191"/>
                </a:lnTo>
                <a:lnTo>
                  <a:pt x="8853895" y="1296301"/>
                </a:lnTo>
                <a:cubicBezTo>
                  <a:pt x="8867192" y="1296040"/>
                  <a:pt x="8879869" y="1296483"/>
                  <a:pt x="8892118" y="1297302"/>
                </a:cubicBezTo>
                <a:lnTo>
                  <a:pt x="8935230" y="1301476"/>
                </a:lnTo>
                <a:lnTo>
                  <a:pt x="8948167" y="1299058"/>
                </a:lnTo>
                <a:cubicBezTo>
                  <a:pt x="8976687" y="1298537"/>
                  <a:pt x="9008985" y="1308290"/>
                  <a:pt x="9028684" y="1300436"/>
                </a:cubicBezTo>
                <a:cubicBezTo>
                  <a:pt x="9036859" y="1299524"/>
                  <a:pt x="9044335" y="1299752"/>
                  <a:pt x="9051337" y="1300689"/>
                </a:cubicBezTo>
                <a:lnTo>
                  <a:pt x="9070163" y="1304972"/>
                </a:lnTo>
                <a:lnTo>
                  <a:pt x="9073963" y="1309506"/>
                </a:lnTo>
                <a:lnTo>
                  <a:pt x="9086320" y="1310298"/>
                </a:lnTo>
                <a:lnTo>
                  <a:pt x="9089471" y="1311358"/>
                </a:lnTo>
                <a:cubicBezTo>
                  <a:pt x="9095485" y="1313401"/>
                  <a:pt x="9101478" y="1315286"/>
                  <a:pt x="9107676" y="1316584"/>
                </a:cubicBezTo>
                <a:cubicBezTo>
                  <a:pt x="9108055" y="1296655"/>
                  <a:pt x="9160471" y="1324339"/>
                  <a:pt x="9149901" y="1306656"/>
                </a:cubicBezTo>
                <a:cubicBezTo>
                  <a:pt x="9184035" y="1310321"/>
                  <a:pt x="9228231" y="1329343"/>
                  <a:pt x="9262304" y="1348602"/>
                </a:cubicBezTo>
                <a:cubicBezTo>
                  <a:pt x="9319579" y="1351351"/>
                  <a:pt x="9427326" y="1318999"/>
                  <a:pt x="9493560" y="1323148"/>
                </a:cubicBezTo>
                <a:cubicBezTo>
                  <a:pt x="9504543" y="1301202"/>
                  <a:pt x="9590261" y="1273650"/>
                  <a:pt x="9613897" y="1296362"/>
                </a:cubicBezTo>
                <a:cubicBezTo>
                  <a:pt x="9664878" y="1298996"/>
                  <a:pt x="9708047" y="1285766"/>
                  <a:pt x="9755919" y="1300437"/>
                </a:cubicBezTo>
                <a:cubicBezTo>
                  <a:pt x="9758890" y="1297718"/>
                  <a:pt x="9762653" y="1295623"/>
                  <a:pt x="9766956" y="1293981"/>
                </a:cubicBezTo>
                <a:lnTo>
                  <a:pt x="9780437" y="1290436"/>
                </a:lnTo>
                <a:lnTo>
                  <a:pt x="9782402" y="1291119"/>
                </a:lnTo>
                <a:cubicBezTo>
                  <a:pt x="9790778" y="1292395"/>
                  <a:pt x="9795670" y="1291773"/>
                  <a:pt x="9799006" y="1290314"/>
                </a:cubicBezTo>
                <a:lnTo>
                  <a:pt x="9802018" y="1287906"/>
                </a:lnTo>
                <a:lnTo>
                  <a:pt x="9813214" y="1286655"/>
                </a:lnTo>
                <a:lnTo>
                  <a:pt x="9834744" y="1282304"/>
                </a:lnTo>
                <a:lnTo>
                  <a:pt x="9839266" y="1283258"/>
                </a:lnTo>
                <a:lnTo>
                  <a:pt x="9872506" y="1279450"/>
                </a:lnTo>
                <a:lnTo>
                  <a:pt x="9873201" y="1280237"/>
                </a:lnTo>
                <a:cubicBezTo>
                  <a:pt x="9875513" y="1281913"/>
                  <a:pt x="9878649" y="1282986"/>
                  <a:pt x="9883598" y="1282829"/>
                </a:cubicBezTo>
                <a:cubicBezTo>
                  <a:pt x="9879452" y="1295367"/>
                  <a:pt x="9887978" y="1287443"/>
                  <a:pt x="9902934" y="1285869"/>
                </a:cubicBezTo>
                <a:cubicBezTo>
                  <a:pt x="9899830" y="1304991"/>
                  <a:pt x="9940231" y="1293097"/>
                  <a:pt x="9950428" y="1303266"/>
                </a:cubicBezTo>
                <a:cubicBezTo>
                  <a:pt x="9961484" y="1301679"/>
                  <a:pt x="9973120" y="1300351"/>
                  <a:pt x="9985112" y="1299387"/>
                </a:cubicBezTo>
                <a:lnTo>
                  <a:pt x="9992235" y="1299065"/>
                </a:lnTo>
                <a:lnTo>
                  <a:pt x="9992437" y="1299247"/>
                </a:lnTo>
                <a:cubicBezTo>
                  <a:pt x="9994112" y="1299578"/>
                  <a:pt x="9996502" y="1299622"/>
                  <a:pt x="10000070" y="1299279"/>
                </a:cubicBezTo>
                <a:lnTo>
                  <a:pt x="10005225" y="1298474"/>
                </a:lnTo>
                <a:lnTo>
                  <a:pt x="10019046" y="1297845"/>
                </a:lnTo>
                <a:lnTo>
                  <a:pt x="10024200" y="1298881"/>
                </a:lnTo>
                <a:lnTo>
                  <a:pt x="10026818" y="1301095"/>
                </a:lnTo>
                <a:lnTo>
                  <a:pt x="10027999" y="1300783"/>
                </a:lnTo>
                <a:cubicBezTo>
                  <a:pt x="10036111" y="1296374"/>
                  <a:pt x="10036738" y="1290474"/>
                  <a:pt x="10055841" y="1305977"/>
                </a:cubicBezTo>
                <a:cubicBezTo>
                  <a:pt x="10075546" y="1298566"/>
                  <a:pt x="10083990" y="1308143"/>
                  <a:pt x="10116121" y="1310447"/>
                </a:cubicBezTo>
                <a:cubicBezTo>
                  <a:pt x="10126389" y="1303778"/>
                  <a:pt x="10137622" y="1305608"/>
                  <a:pt x="10149729" y="1310106"/>
                </a:cubicBezTo>
                <a:cubicBezTo>
                  <a:pt x="10178419" y="1306118"/>
                  <a:pt x="10208505" y="1311933"/>
                  <a:pt x="10242783" y="1312346"/>
                </a:cubicBezTo>
                <a:cubicBezTo>
                  <a:pt x="10275772" y="1302952"/>
                  <a:pt x="10300341" y="1316625"/>
                  <a:pt x="10336949" y="1317004"/>
                </a:cubicBezTo>
                <a:cubicBezTo>
                  <a:pt x="10362291" y="1301985"/>
                  <a:pt x="10367597" y="1328097"/>
                  <a:pt x="10388250" y="1332853"/>
                </a:cubicBezTo>
                <a:lnTo>
                  <a:pt x="10393650" y="1333152"/>
                </a:lnTo>
                <a:lnTo>
                  <a:pt x="10406360" y="1330606"/>
                </a:lnTo>
                <a:lnTo>
                  <a:pt x="10410804" y="1329096"/>
                </a:lnTo>
                <a:cubicBezTo>
                  <a:pt x="10413991" y="1328262"/>
                  <a:pt x="10416268" y="1327972"/>
                  <a:pt x="10418022" y="1328064"/>
                </a:cubicBezTo>
                <a:lnTo>
                  <a:pt x="10418307" y="1328215"/>
                </a:lnTo>
                <a:lnTo>
                  <a:pt x="10424860" y="1326903"/>
                </a:lnTo>
                <a:cubicBezTo>
                  <a:pt x="10435671" y="1324285"/>
                  <a:pt x="10445957" y="1321356"/>
                  <a:pt x="10455564" y="1318254"/>
                </a:cubicBezTo>
                <a:cubicBezTo>
                  <a:pt x="10470459" y="1326835"/>
                  <a:pt x="10502394" y="1309505"/>
                  <a:pt x="10509396" y="1328741"/>
                </a:cubicBezTo>
                <a:cubicBezTo>
                  <a:pt x="10522685" y="1325110"/>
                  <a:pt x="10526614" y="1316129"/>
                  <a:pt x="10529213" y="1329036"/>
                </a:cubicBezTo>
                <a:cubicBezTo>
                  <a:pt x="10533797" y="1328191"/>
                  <a:pt x="10537313" y="1328809"/>
                  <a:pt x="10540366" y="1330136"/>
                </a:cubicBezTo>
                <a:lnTo>
                  <a:pt x="10541428" y="1330813"/>
                </a:lnTo>
                <a:lnTo>
                  <a:pt x="10570809" y="1322434"/>
                </a:lnTo>
                <a:lnTo>
                  <a:pt x="10575570" y="1322740"/>
                </a:lnTo>
                <a:lnTo>
                  <a:pt x="10593618" y="1315463"/>
                </a:lnTo>
                <a:lnTo>
                  <a:pt x="10603529" y="1312671"/>
                </a:lnTo>
                <a:lnTo>
                  <a:pt x="10605118" y="1309883"/>
                </a:lnTo>
                <a:cubicBezTo>
                  <a:pt x="10607511" y="1307983"/>
                  <a:pt x="10611801" y="1306689"/>
                  <a:pt x="10620364" y="1306777"/>
                </a:cubicBezTo>
                <a:lnTo>
                  <a:pt x="10622574" y="1307174"/>
                </a:lnTo>
                <a:lnTo>
                  <a:pt x="10633450" y="1301809"/>
                </a:lnTo>
                <a:cubicBezTo>
                  <a:pt x="10636653" y="1299593"/>
                  <a:pt x="10639118" y="1297009"/>
                  <a:pt x="10640509" y="1293921"/>
                </a:cubicBezTo>
                <a:cubicBezTo>
                  <a:pt x="10693284" y="1301675"/>
                  <a:pt x="10727133" y="1282647"/>
                  <a:pt x="10776587" y="1278128"/>
                </a:cubicBezTo>
                <a:cubicBezTo>
                  <a:pt x="10810678" y="1297168"/>
                  <a:pt x="10877227" y="1258125"/>
                  <a:pt x="10876189" y="1235011"/>
                </a:cubicBezTo>
                <a:cubicBezTo>
                  <a:pt x="10891671" y="1259941"/>
                  <a:pt x="10965918" y="1190750"/>
                  <a:pt x="10950506" y="1227199"/>
                </a:cubicBezTo>
                <a:cubicBezTo>
                  <a:pt x="10965660" y="1222618"/>
                  <a:pt x="10988563" y="1229883"/>
                  <a:pt x="10984089" y="1239171"/>
                </a:cubicBezTo>
                <a:cubicBezTo>
                  <a:pt x="11023858" y="1214908"/>
                  <a:pt x="11107965" y="1221067"/>
                  <a:pt x="11159856" y="1205133"/>
                </a:cubicBezTo>
                <a:cubicBezTo>
                  <a:pt x="11201995" y="1219321"/>
                  <a:pt x="11174820" y="1204475"/>
                  <a:pt x="11208918" y="1203323"/>
                </a:cubicBezTo>
                <a:cubicBezTo>
                  <a:pt x="11189768" y="1187406"/>
                  <a:pt x="11253585" y="1207322"/>
                  <a:pt x="11243596" y="1187671"/>
                </a:cubicBezTo>
                <a:lnTo>
                  <a:pt x="11263481" y="1190273"/>
                </a:lnTo>
                <a:lnTo>
                  <a:pt x="11267006" y="1190876"/>
                </a:lnTo>
                <a:lnTo>
                  <a:pt x="11279071" y="1189933"/>
                </a:lnTo>
                <a:lnTo>
                  <a:pt x="11285012" y="1193861"/>
                </a:lnTo>
                <a:lnTo>
                  <a:pt x="11304992" y="1195447"/>
                </a:lnTo>
                <a:cubicBezTo>
                  <a:pt x="11312083" y="1195393"/>
                  <a:pt x="11319254" y="1194578"/>
                  <a:pt x="11326494" y="1192540"/>
                </a:cubicBezTo>
                <a:cubicBezTo>
                  <a:pt x="11345827" y="1178582"/>
                  <a:pt x="11402549" y="1192280"/>
                  <a:pt x="11425714" y="1174055"/>
                </a:cubicBezTo>
                <a:cubicBezTo>
                  <a:pt x="11435584" y="1168818"/>
                  <a:pt x="11474394" y="1161572"/>
                  <a:pt x="11486762" y="1165661"/>
                </a:cubicBezTo>
                <a:cubicBezTo>
                  <a:pt x="11495890" y="1165274"/>
                  <a:pt x="11503451" y="1161469"/>
                  <a:pt x="11512604" y="1166655"/>
                </a:cubicBezTo>
                <a:cubicBezTo>
                  <a:pt x="11525278" y="1172568"/>
                  <a:pt x="11543167" y="1156041"/>
                  <a:pt x="11546907" y="1165230"/>
                </a:cubicBezTo>
                <a:cubicBezTo>
                  <a:pt x="11559860" y="1153769"/>
                  <a:pt x="11589390" y="1165568"/>
                  <a:pt x="11609497" y="1165957"/>
                </a:cubicBezTo>
                <a:cubicBezTo>
                  <a:pt x="11618283" y="1155387"/>
                  <a:pt x="11651810" y="1166622"/>
                  <a:pt x="11690028" y="1161299"/>
                </a:cubicBezTo>
                <a:cubicBezTo>
                  <a:pt x="11699299" y="1149252"/>
                  <a:pt x="11715874" y="1157832"/>
                  <a:pt x="11737363" y="1140042"/>
                </a:cubicBezTo>
                <a:cubicBezTo>
                  <a:pt x="11739453" y="1141023"/>
                  <a:pt x="11741790" y="1141856"/>
                  <a:pt x="11744299" y="1142517"/>
                </a:cubicBezTo>
                <a:cubicBezTo>
                  <a:pt x="11758871" y="1146360"/>
                  <a:pt x="11775969" y="1143691"/>
                  <a:pt x="11782489" y="1136559"/>
                </a:cubicBezTo>
                <a:cubicBezTo>
                  <a:pt x="11819005" y="1111415"/>
                  <a:pt x="11863484" y="1104658"/>
                  <a:pt x="11902393" y="1094179"/>
                </a:cubicBezTo>
                <a:cubicBezTo>
                  <a:pt x="11947712" y="1084234"/>
                  <a:pt x="11930116" y="1109151"/>
                  <a:pt x="11977404" y="1083129"/>
                </a:cubicBezTo>
                <a:cubicBezTo>
                  <a:pt x="11988336" y="1088925"/>
                  <a:pt x="11995976" y="1088022"/>
                  <a:pt x="12006265" y="1082677"/>
                </a:cubicBezTo>
                <a:cubicBezTo>
                  <a:pt x="12028632" y="1078355"/>
                  <a:pt x="12038487" y="1095853"/>
                  <a:pt x="12054478" y="1081702"/>
                </a:cubicBezTo>
                <a:cubicBezTo>
                  <a:pt x="12076082" y="1080139"/>
                  <a:pt x="12115137" y="1074846"/>
                  <a:pt x="12135890" y="1073294"/>
                </a:cubicBezTo>
                <a:cubicBezTo>
                  <a:pt x="12141602" y="1072588"/>
                  <a:pt x="12145169" y="1070998"/>
                  <a:pt x="12147804" y="1069307"/>
                </a:cubicBezTo>
                <a:lnTo>
                  <a:pt x="12150693" y="1067201"/>
                </a:lnTo>
                <a:lnTo>
                  <a:pt x="12173723" y="1070977"/>
                </a:lnTo>
                <a:lnTo>
                  <a:pt x="12176111" y="1070987"/>
                </a:lnTo>
                <a:lnTo>
                  <a:pt x="12178994" y="1072387"/>
                </a:lnTo>
                <a:lnTo>
                  <a:pt x="12181611" y="1071008"/>
                </a:lnTo>
                <a:lnTo>
                  <a:pt x="12192000" y="1071048"/>
                </a:lnTo>
                <a:lnTo>
                  <a:pt x="12192000" y="2125299"/>
                </a:lnTo>
                <a:lnTo>
                  <a:pt x="0" y="2125299"/>
                </a:lnTo>
                <a:lnTo>
                  <a:pt x="0" y="36535"/>
                </a:lnTo>
                <a:lnTo>
                  <a:pt x="4593" y="36274"/>
                </a:lnTo>
                <a:cubicBezTo>
                  <a:pt x="22762" y="35290"/>
                  <a:pt x="38665" y="35682"/>
                  <a:pt x="47461" y="44659"/>
                </a:cubicBezTo>
                <a:cubicBezTo>
                  <a:pt x="54452" y="22790"/>
                  <a:pt x="95065" y="62881"/>
                  <a:pt x="112677" y="44560"/>
                </a:cubicBezTo>
                <a:cubicBezTo>
                  <a:pt x="118258" y="9277"/>
                  <a:pt x="202831" y="41100"/>
                  <a:pt x="245484" y="35818"/>
                </a:cubicBezTo>
                <a:cubicBezTo>
                  <a:pt x="246366" y="15788"/>
                  <a:pt x="299232" y="22562"/>
                  <a:pt x="272548" y="7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003F2AA-9054-DD14-EF48-62F5EDDDAD10}"/>
              </a:ext>
            </a:extLst>
          </p:cNvPr>
          <p:cNvSpPr txBox="1">
            <a:spLocks noChangeArrowheads="1"/>
          </p:cNvSpPr>
          <p:nvPr/>
        </p:nvSpPr>
        <p:spPr>
          <a:xfrm>
            <a:off x="313495" y="1769284"/>
            <a:ext cx="6248934" cy="4632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Commonly measured parameters in the field include:</a:t>
            </a:r>
          </a:p>
          <a:p>
            <a:pPr marL="2286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		 Conductivity</a:t>
            </a:r>
          </a:p>
          <a:p>
            <a:pPr marL="2286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		Dissolved Oxygen</a:t>
            </a:r>
          </a:p>
          <a:p>
            <a:pPr marL="2286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			 Chlorine</a:t>
            </a:r>
          </a:p>
          <a:p>
            <a:pPr marL="2286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Hardness		 Ammonia</a:t>
            </a:r>
          </a:p>
          <a:p>
            <a:pPr marL="2286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Phosphorus 		 Nitrogen, Nitrate</a:t>
            </a:r>
          </a:p>
          <a:p>
            <a:pPr marL="2286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Brighteners	Turbidity</a:t>
            </a:r>
          </a:p>
          <a:p>
            <a:pPr marL="2286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MBAS			Oil &amp; Grease (visual)	</a:t>
            </a:r>
          </a:p>
          <a:p>
            <a:pPr marL="2286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Most test parameters have complex chemistry and can be difficult to interpret. The more you know….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4526" y="2992299"/>
            <a:ext cx="1813521" cy="284457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8" descr="DO-meter">
            <a:extLst>
              <a:ext uri="{FF2B5EF4-FFF2-40B4-BE49-F238E27FC236}">
                <a16:creationId xmlns:a16="http://schemas.microsoft.com/office/drawing/2014/main" id="{B87455B1-449A-CE92-7EC2-9FC1B1E72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8" r="22750" b="3"/>
          <a:stretch/>
        </p:blipFill>
        <p:spPr bwMode="auto">
          <a:xfrm>
            <a:off x="6875922" y="3137586"/>
            <a:ext cx="1630729" cy="2584234"/>
          </a:xfrm>
          <a:prstGeom prst="rect">
            <a:avLst/>
          </a:prstGeom>
          <a:noFill/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E7C62F-013B-4BF0-A4FA-40596DEA7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985" y="516715"/>
            <a:ext cx="1813521" cy="284457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9" descr="fluorometer for field">
            <a:extLst>
              <a:ext uri="{FF2B5EF4-FFF2-40B4-BE49-F238E27FC236}">
                <a16:creationId xmlns:a16="http://schemas.microsoft.com/office/drawing/2014/main" id="{7FCD784E-D692-DE3C-1B5E-255FF1C71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829" r="19416" b="1"/>
          <a:stretch/>
        </p:blipFill>
        <p:spPr bwMode="auto">
          <a:xfrm>
            <a:off x="7108380" y="652475"/>
            <a:ext cx="1630730" cy="2573057"/>
          </a:xfrm>
          <a:prstGeom prst="rect">
            <a:avLst/>
          </a:prstGeom>
          <a:noFill/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3570" y="5608888"/>
            <a:ext cx="86240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01B92-B556-E58C-1FF4-9B201699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97155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/>
              <a:pPr>
                <a:spcAft>
                  <a:spcPts val="600"/>
                </a:spcAft>
              </a:pPr>
              <a:t>10</a:t>
            </a:fld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C7C3-100E-9961-2E2B-F2EEE29857D0}"/>
              </a:ext>
            </a:extLst>
          </p:cNvPr>
          <p:cNvSpPr/>
          <p:nvPr/>
        </p:nvSpPr>
        <p:spPr>
          <a:xfrm>
            <a:off x="533400" y="2226485"/>
            <a:ext cx="4800600" cy="99060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4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865BD5-E742-43DE-B246-98FDCAE80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6A7E8-9168-CA3B-26A6-E2B35EAD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0" y="355420"/>
            <a:ext cx="5552580" cy="83516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pH   (Acidic / Basic)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0177-2F91-A79D-6CB7-87DB437D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47800"/>
            <a:ext cx="5951950" cy="50547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Tx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pH is the  “-log of hydrogen ion concentration” (H</a:t>
            </a:r>
            <a:r>
              <a:rPr kumimoji="0" lang="en-US" sz="2000" b="1" i="0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+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). </a:t>
            </a:r>
          </a:p>
          <a:p>
            <a:pPr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Measure pH in the field; it’s not a lab sample.</a:t>
            </a:r>
          </a:p>
          <a:p>
            <a:pPr>
              <a:spcBef>
                <a:spcPts val="1800"/>
              </a:spcBef>
              <a:buClrTx/>
            </a:pPr>
            <a:r>
              <a:rPr lang="en-US" sz="2000" u="sng" dirty="0">
                <a:latin typeface="Calibri" panose="020F0502020204030204" pitchFamily="34" charset="0"/>
              </a:rPr>
              <a:t>pH units</a:t>
            </a:r>
            <a:r>
              <a:rPr lang="en-US" sz="2000" dirty="0">
                <a:latin typeface="Calibri" panose="020F0502020204030204" pitchFamily="34" charset="0"/>
              </a:rPr>
              <a:t> are “standard units” (s.u.) on a “</a:t>
            </a:r>
            <a:r>
              <a:rPr lang="en-US" sz="2000" u="sng" dirty="0">
                <a:latin typeface="Calibri" panose="020F0502020204030204" pitchFamily="34" charset="0"/>
              </a:rPr>
              <a:t>log scale</a:t>
            </a:r>
            <a:r>
              <a:rPr lang="en-US" sz="2000" dirty="0">
                <a:latin typeface="Calibri" panose="020F0502020204030204" pitchFamily="34" charset="0"/>
              </a:rPr>
              <a:t>”.</a:t>
            </a:r>
          </a:p>
          <a:p>
            <a:pPr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The pH of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natural surface waters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is ~ 7 to 8 s.u. </a:t>
            </a:r>
          </a:p>
          <a:p>
            <a:pPr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Pollutant discharges may be much higher or lower. 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sym typeface="Symbol" pitchFamily="18" charset="2"/>
              </a:rPr>
              <a:t>(low pH = acidic, high pH = basic)</a:t>
            </a:r>
          </a:p>
          <a:p>
            <a:pPr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The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pH scale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000" b="1" dirty="0">
                <a:latin typeface="Calibri" panose="020F0502020204030204" pitchFamily="34" charset="0"/>
                <a:sym typeface="Symbol" pitchFamily="18" charset="2"/>
              </a:rPr>
              <a:t>range is 0-14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                                          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sym typeface="Symbol" pitchFamily="18" charset="2"/>
              </a:rPr>
              <a:t>(most readings will be between 4 and 9)</a:t>
            </a:r>
          </a:p>
          <a:p>
            <a:pPr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Typical pH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action levels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are those outside the 6.5 to 9.0 range.                                                                       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sym typeface="Symbol" pitchFamily="18" charset="2"/>
              </a:rPr>
              <a:t>(require follow-up investigations)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CA9023-BAAF-4DBD-BB8F-8034130A5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2060" y="0"/>
            <a:ext cx="2381940" cy="6858000"/>
          </a:xfrm>
          <a:custGeom>
            <a:avLst/>
            <a:gdLst>
              <a:gd name="connsiteX0" fmla="*/ 317159 w 3175920"/>
              <a:gd name="connsiteY0" fmla="*/ 0 h 6858000"/>
              <a:gd name="connsiteX1" fmla="*/ 3175920 w 3175920"/>
              <a:gd name="connsiteY1" fmla="*/ 0 h 6858000"/>
              <a:gd name="connsiteX2" fmla="*/ 3175920 w 3175920"/>
              <a:gd name="connsiteY2" fmla="*/ 6858000 h 6858000"/>
              <a:gd name="connsiteX3" fmla="*/ 0 w 3175920"/>
              <a:gd name="connsiteY3" fmla="*/ 6858000 h 6858000"/>
              <a:gd name="connsiteX4" fmla="*/ 5197 w 3175920"/>
              <a:gd name="connsiteY4" fmla="*/ 6832807 h 6858000"/>
              <a:gd name="connsiteX5" fmla="*/ 17588 w 3175920"/>
              <a:gd name="connsiteY5" fmla="*/ 6757019 h 6858000"/>
              <a:gd name="connsiteX6" fmla="*/ 22192 w 3175920"/>
              <a:gd name="connsiteY6" fmla="*/ 6556607 h 6858000"/>
              <a:gd name="connsiteX7" fmla="*/ 67516 w 3175920"/>
              <a:gd name="connsiteY7" fmla="*/ 6418419 h 6858000"/>
              <a:gd name="connsiteX8" fmla="*/ 98399 w 3175920"/>
              <a:gd name="connsiteY8" fmla="*/ 6295252 h 6858000"/>
              <a:gd name="connsiteX9" fmla="*/ 79265 w 3175920"/>
              <a:gd name="connsiteY9" fmla="*/ 6155310 h 6858000"/>
              <a:gd name="connsiteX10" fmla="*/ 141676 w 3175920"/>
              <a:gd name="connsiteY10" fmla="*/ 5922400 h 6858000"/>
              <a:gd name="connsiteX11" fmla="*/ 130334 w 3175920"/>
              <a:gd name="connsiteY11" fmla="*/ 5811823 h 6858000"/>
              <a:gd name="connsiteX12" fmla="*/ 112525 w 3175920"/>
              <a:gd name="connsiteY12" fmla="*/ 5729439 h 6858000"/>
              <a:gd name="connsiteX13" fmla="*/ 105340 w 3175920"/>
              <a:gd name="connsiteY13" fmla="*/ 5724921 h 6858000"/>
              <a:gd name="connsiteX14" fmla="*/ 106513 w 3175920"/>
              <a:gd name="connsiteY14" fmla="*/ 5718702 h 6858000"/>
              <a:gd name="connsiteX15" fmla="*/ 114161 w 3175920"/>
              <a:gd name="connsiteY15" fmla="*/ 5715875 h 6858000"/>
              <a:gd name="connsiteX16" fmla="*/ 117483 w 3175920"/>
              <a:gd name="connsiteY16" fmla="*/ 5666628 h 6858000"/>
              <a:gd name="connsiteX17" fmla="*/ 108504 w 3175920"/>
              <a:gd name="connsiteY17" fmla="*/ 5608013 h 6858000"/>
              <a:gd name="connsiteX18" fmla="*/ 139625 w 3175920"/>
              <a:gd name="connsiteY18" fmla="*/ 5554636 h 6858000"/>
              <a:gd name="connsiteX19" fmla="*/ 160357 w 3175920"/>
              <a:gd name="connsiteY19" fmla="*/ 5493332 h 6858000"/>
              <a:gd name="connsiteX20" fmla="*/ 173017 w 3175920"/>
              <a:gd name="connsiteY20" fmla="*/ 5456802 h 6858000"/>
              <a:gd name="connsiteX21" fmla="*/ 187139 w 3175920"/>
              <a:gd name="connsiteY21" fmla="*/ 5349474 h 6858000"/>
              <a:gd name="connsiteX22" fmla="*/ 190246 w 3175920"/>
              <a:gd name="connsiteY22" fmla="*/ 5184781 h 6858000"/>
              <a:gd name="connsiteX23" fmla="*/ 195449 w 3175920"/>
              <a:gd name="connsiteY23" fmla="*/ 5095639 h 6858000"/>
              <a:gd name="connsiteX24" fmla="*/ 190491 w 3175920"/>
              <a:gd name="connsiteY24" fmla="*/ 5027235 h 6858000"/>
              <a:gd name="connsiteX25" fmla="*/ 201931 w 3175920"/>
              <a:gd name="connsiteY25" fmla="*/ 4928776 h 6858000"/>
              <a:gd name="connsiteX26" fmla="*/ 218523 w 3175920"/>
              <a:gd name="connsiteY26" fmla="*/ 4817422 h 6858000"/>
              <a:gd name="connsiteX27" fmla="*/ 231882 w 3175920"/>
              <a:gd name="connsiteY27" fmla="*/ 4772889 h 6858000"/>
              <a:gd name="connsiteX28" fmla="*/ 245879 w 3175920"/>
              <a:gd name="connsiteY28" fmla="*/ 4741933 h 6858000"/>
              <a:gd name="connsiteX29" fmla="*/ 276431 w 3175920"/>
              <a:gd name="connsiteY29" fmla="*/ 4652694 h 6858000"/>
              <a:gd name="connsiteX30" fmla="*/ 277917 w 3175920"/>
              <a:gd name="connsiteY30" fmla="*/ 4527083 h 6858000"/>
              <a:gd name="connsiteX31" fmla="*/ 286746 w 3175920"/>
              <a:gd name="connsiteY31" fmla="*/ 4455173 h 6858000"/>
              <a:gd name="connsiteX32" fmla="*/ 300860 w 3175920"/>
              <a:gd name="connsiteY32" fmla="*/ 4436473 h 6858000"/>
              <a:gd name="connsiteX33" fmla="*/ 310726 w 3175920"/>
              <a:gd name="connsiteY33" fmla="*/ 4366606 h 6858000"/>
              <a:gd name="connsiteX34" fmla="*/ 323936 w 3175920"/>
              <a:gd name="connsiteY34" fmla="*/ 4285079 h 6858000"/>
              <a:gd name="connsiteX35" fmla="*/ 313204 w 3175920"/>
              <a:gd name="connsiteY35" fmla="*/ 4025740 h 6858000"/>
              <a:gd name="connsiteX36" fmla="*/ 347900 w 3175920"/>
              <a:gd name="connsiteY36" fmla="*/ 3714140 h 6858000"/>
              <a:gd name="connsiteX37" fmla="*/ 398345 w 3175920"/>
              <a:gd name="connsiteY37" fmla="*/ 3526597 h 6858000"/>
              <a:gd name="connsiteX38" fmla="*/ 386650 w 3175920"/>
              <a:gd name="connsiteY38" fmla="*/ 3507911 h 6858000"/>
              <a:gd name="connsiteX39" fmla="*/ 381539 w 3175920"/>
              <a:gd name="connsiteY39" fmla="*/ 3487634 h 6858000"/>
              <a:gd name="connsiteX40" fmla="*/ 383327 w 3175920"/>
              <a:gd name="connsiteY40" fmla="*/ 3485379 h 6858000"/>
              <a:gd name="connsiteX41" fmla="*/ 384562 w 3175920"/>
              <a:gd name="connsiteY41" fmla="*/ 3462486 h 6858000"/>
              <a:gd name="connsiteX42" fmla="*/ 374589 w 3175920"/>
              <a:gd name="connsiteY42" fmla="*/ 3356886 h 6858000"/>
              <a:gd name="connsiteX43" fmla="*/ 376375 w 3175920"/>
              <a:gd name="connsiteY43" fmla="*/ 3356408 h 6858000"/>
              <a:gd name="connsiteX44" fmla="*/ 380057 w 3175920"/>
              <a:gd name="connsiteY44" fmla="*/ 3350107 h 6858000"/>
              <a:gd name="connsiteX45" fmla="*/ 364817 w 3175920"/>
              <a:gd name="connsiteY45" fmla="*/ 3313078 h 6858000"/>
              <a:gd name="connsiteX46" fmla="*/ 311189 w 3175920"/>
              <a:gd name="connsiteY46" fmla="*/ 3184522 h 6858000"/>
              <a:gd name="connsiteX47" fmla="*/ 249353 w 3175920"/>
              <a:gd name="connsiteY47" fmla="*/ 3001490 h 6858000"/>
              <a:gd name="connsiteX48" fmla="*/ 224173 w 3175920"/>
              <a:gd name="connsiteY48" fmla="*/ 2901905 h 6858000"/>
              <a:gd name="connsiteX49" fmla="*/ 211862 w 3175920"/>
              <a:gd name="connsiteY49" fmla="*/ 2854757 h 6858000"/>
              <a:gd name="connsiteX50" fmla="*/ 169434 w 3175920"/>
              <a:gd name="connsiteY50" fmla="*/ 2709815 h 6858000"/>
              <a:gd name="connsiteX51" fmla="*/ 92687 w 3175920"/>
              <a:gd name="connsiteY51" fmla="*/ 2537032 h 6858000"/>
              <a:gd name="connsiteX52" fmla="*/ 74381 w 3175920"/>
              <a:gd name="connsiteY52" fmla="*/ 2407140 h 6858000"/>
              <a:gd name="connsiteX53" fmla="*/ 63419 w 3175920"/>
              <a:gd name="connsiteY53" fmla="*/ 2330427 h 6858000"/>
              <a:gd name="connsiteX54" fmla="*/ 78092 w 3175920"/>
              <a:gd name="connsiteY54" fmla="*/ 2060724 h 6858000"/>
              <a:gd name="connsiteX55" fmla="*/ 92082 w 3175920"/>
              <a:gd name="connsiteY55" fmla="*/ 1960023 h 6858000"/>
              <a:gd name="connsiteX56" fmla="*/ 100031 w 3175920"/>
              <a:gd name="connsiteY56" fmla="*/ 1830572 h 6858000"/>
              <a:gd name="connsiteX57" fmla="*/ 103232 w 3175920"/>
              <a:gd name="connsiteY57" fmla="*/ 1825764 h 6858000"/>
              <a:gd name="connsiteX58" fmla="*/ 107046 w 3175920"/>
              <a:gd name="connsiteY58" fmla="*/ 1804691 h 6858000"/>
              <a:gd name="connsiteX59" fmla="*/ 128223 w 3175920"/>
              <a:gd name="connsiteY59" fmla="*/ 1761628 h 6858000"/>
              <a:gd name="connsiteX60" fmla="*/ 142864 w 3175920"/>
              <a:gd name="connsiteY60" fmla="*/ 1712372 h 6858000"/>
              <a:gd name="connsiteX61" fmla="*/ 150072 w 3175920"/>
              <a:gd name="connsiteY61" fmla="*/ 1645798 h 6858000"/>
              <a:gd name="connsiteX62" fmla="*/ 160555 w 3175920"/>
              <a:gd name="connsiteY62" fmla="*/ 1512607 h 6858000"/>
              <a:gd name="connsiteX63" fmla="*/ 168895 w 3175920"/>
              <a:gd name="connsiteY63" fmla="*/ 1389212 h 6858000"/>
              <a:gd name="connsiteX64" fmla="*/ 182726 w 3175920"/>
              <a:gd name="connsiteY64" fmla="*/ 1331228 h 6858000"/>
              <a:gd name="connsiteX65" fmla="*/ 215865 w 3175920"/>
              <a:gd name="connsiteY65" fmla="*/ 1230505 h 6858000"/>
              <a:gd name="connsiteX66" fmla="*/ 226441 w 3175920"/>
              <a:gd name="connsiteY66" fmla="*/ 1114190 h 6858000"/>
              <a:gd name="connsiteX67" fmla="*/ 218413 w 3175920"/>
              <a:gd name="connsiteY67" fmla="*/ 982912 h 6858000"/>
              <a:gd name="connsiteX68" fmla="*/ 213463 w 3175920"/>
              <a:gd name="connsiteY68" fmla="*/ 922259 h 6858000"/>
              <a:gd name="connsiteX69" fmla="*/ 192168 w 3175920"/>
              <a:gd name="connsiteY69" fmla="*/ 644384 h 6858000"/>
              <a:gd name="connsiteX70" fmla="*/ 207930 w 3175920"/>
              <a:gd name="connsiteY70" fmla="*/ 535308 h 6858000"/>
              <a:gd name="connsiteX71" fmla="*/ 216948 w 3175920"/>
              <a:gd name="connsiteY71" fmla="*/ 457831 h 6858000"/>
              <a:gd name="connsiteX72" fmla="*/ 238829 w 3175920"/>
              <a:gd name="connsiteY72" fmla="*/ 377903 h 6858000"/>
              <a:gd name="connsiteX73" fmla="*/ 275225 w 3175920"/>
              <a:gd name="connsiteY73" fmla="*/ 326502 h 6858000"/>
              <a:gd name="connsiteX74" fmla="*/ 278852 w 3175920"/>
              <a:gd name="connsiteY74" fmla="*/ 270294 h 6858000"/>
              <a:gd name="connsiteX75" fmla="*/ 259692 w 3175920"/>
              <a:gd name="connsiteY75" fmla="*/ 232617 h 6858000"/>
              <a:gd name="connsiteX76" fmla="*/ 296289 w 3175920"/>
              <a:gd name="connsiteY76" fmla="*/ 128113 h 6858000"/>
              <a:gd name="connsiteX77" fmla="*/ 311987 w 3175920"/>
              <a:gd name="connsiteY77" fmla="*/ 53213 h 6858000"/>
              <a:gd name="connsiteX78" fmla="*/ 306887 w 3175920"/>
              <a:gd name="connsiteY78" fmla="*/ 176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175920" h="6858000">
                <a:moveTo>
                  <a:pt x="317159" y="0"/>
                </a:moveTo>
                <a:lnTo>
                  <a:pt x="3175920" y="0"/>
                </a:lnTo>
                <a:lnTo>
                  <a:pt x="3175920" y="6858000"/>
                </a:lnTo>
                <a:lnTo>
                  <a:pt x="0" y="6858000"/>
                </a:lnTo>
                <a:lnTo>
                  <a:pt x="5197" y="6832807"/>
                </a:lnTo>
                <a:cubicBezTo>
                  <a:pt x="10968" y="6804797"/>
                  <a:pt x="16782" y="6774794"/>
                  <a:pt x="17588" y="6757019"/>
                </a:cubicBezTo>
                <a:cubicBezTo>
                  <a:pt x="-7384" y="6667150"/>
                  <a:pt x="36229" y="6613590"/>
                  <a:pt x="22192" y="6556607"/>
                </a:cubicBezTo>
                <a:cubicBezTo>
                  <a:pt x="23283" y="6486803"/>
                  <a:pt x="24988" y="6458664"/>
                  <a:pt x="67516" y="6418419"/>
                </a:cubicBezTo>
                <a:cubicBezTo>
                  <a:pt x="102716" y="6395349"/>
                  <a:pt x="60949" y="6324232"/>
                  <a:pt x="98399" y="6295252"/>
                </a:cubicBezTo>
                <a:cubicBezTo>
                  <a:pt x="92021" y="6248605"/>
                  <a:pt x="85642" y="6201958"/>
                  <a:pt x="79265" y="6155310"/>
                </a:cubicBezTo>
                <a:lnTo>
                  <a:pt x="141676" y="5922400"/>
                </a:lnTo>
                <a:cubicBezTo>
                  <a:pt x="142736" y="5867368"/>
                  <a:pt x="110750" y="5832134"/>
                  <a:pt x="130334" y="5811823"/>
                </a:cubicBezTo>
                <a:cubicBezTo>
                  <a:pt x="124292" y="5785482"/>
                  <a:pt x="92180" y="5756011"/>
                  <a:pt x="112525" y="5729439"/>
                </a:cubicBezTo>
                <a:cubicBezTo>
                  <a:pt x="107526" y="5730083"/>
                  <a:pt x="105624" y="5728238"/>
                  <a:pt x="105340" y="5724921"/>
                </a:cubicBezTo>
                <a:lnTo>
                  <a:pt x="106513" y="5718702"/>
                </a:lnTo>
                <a:lnTo>
                  <a:pt x="114161" y="5715875"/>
                </a:lnTo>
                <a:cubicBezTo>
                  <a:pt x="141029" y="5703474"/>
                  <a:pt x="112819" y="5694644"/>
                  <a:pt x="117483" y="5666628"/>
                </a:cubicBezTo>
                <a:cubicBezTo>
                  <a:pt x="118156" y="5653136"/>
                  <a:pt x="114981" y="5606024"/>
                  <a:pt x="108504" y="5608013"/>
                </a:cubicBezTo>
                <a:lnTo>
                  <a:pt x="139625" y="5554636"/>
                </a:lnTo>
                <a:cubicBezTo>
                  <a:pt x="120203" y="5516971"/>
                  <a:pt x="158100" y="5526620"/>
                  <a:pt x="160357" y="5493332"/>
                </a:cubicBezTo>
                <a:cubicBezTo>
                  <a:pt x="155011" y="5473811"/>
                  <a:pt x="156871" y="5463157"/>
                  <a:pt x="173017" y="5456802"/>
                </a:cubicBezTo>
                <a:cubicBezTo>
                  <a:pt x="145675" y="5365256"/>
                  <a:pt x="184828" y="5418416"/>
                  <a:pt x="187139" y="5349474"/>
                </a:cubicBezTo>
                <a:cubicBezTo>
                  <a:pt x="185433" y="5287854"/>
                  <a:pt x="220961" y="5261807"/>
                  <a:pt x="190246" y="5184781"/>
                </a:cubicBezTo>
                <a:cubicBezTo>
                  <a:pt x="179732" y="5167720"/>
                  <a:pt x="195409" y="5121898"/>
                  <a:pt x="195449" y="5095639"/>
                </a:cubicBezTo>
                <a:cubicBezTo>
                  <a:pt x="195490" y="5069381"/>
                  <a:pt x="187650" y="5028614"/>
                  <a:pt x="190491" y="5027235"/>
                </a:cubicBezTo>
                <a:cubicBezTo>
                  <a:pt x="193586" y="4994341"/>
                  <a:pt x="195047" y="4973594"/>
                  <a:pt x="201931" y="4928776"/>
                </a:cubicBezTo>
                <a:cubicBezTo>
                  <a:pt x="212087" y="4904203"/>
                  <a:pt x="234253" y="4847933"/>
                  <a:pt x="218523" y="4817422"/>
                </a:cubicBezTo>
                <a:cubicBezTo>
                  <a:pt x="237752" y="4824280"/>
                  <a:pt x="214698" y="4781276"/>
                  <a:pt x="231882" y="4772889"/>
                </a:cubicBezTo>
                <a:cubicBezTo>
                  <a:pt x="246032" y="4767983"/>
                  <a:pt x="242336" y="4753793"/>
                  <a:pt x="245879" y="4741933"/>
                </a:cubicBezTo>
                <a:cubicBezTo>
                  <a:pt x="259448" y="4731644"/>
                  <a:pt x="281769" y="4671558"/>
                  <a:pt x="276431" y="4652694"/>
                </a:cubicBezTo>
                <a:cubicBezTo>
                  <a:pt x="281179" y="4608719"/>
                  <a:pt x="273210" y="4560443"/>
                  <a:pt x="277917" y="4527083"/>
                </a:cubicBezTo>
                <a:lnTo>
                  <a:pt x="286746" y="4455173"/>
                </a:lnTo>
                <a:lnTo>
                  <a:pt x="300860" y="4436473"/>
                </a:lnTo>
                <a:lnTo>
                  <a:pt x="310726" y="4366606"/>
                </a:lnTo>
                <a:cubicBezTo>
                  <a:pt x="324504" y="4322668"/>
                  <a:pt x="277211" y="4319806"/>
                  <a:pt x="323936" y="4285079"/>
                </a:cubicBezTo>
                <a:cubicBezTo>
                  <a:pt x="317935" y="4200440"/>
                  <a:pt x="340723" y="4105712"/>
                  <a:pt x="313204" y="4025740"/>
                </a:cubicBezTo>
                <a:cubicBezTo>
                  <a:pt x="319988" y="3930888"/>
                  <a:pt x="338430" y="3796937"/>
                  <a:pt x="347900" y="3714140"/>
                </a:cubicBezTo>
                <a:cubicBezTo>
                  <a:pt x="362474" y="3646846"/>
                  <a:pt x="358876" y="3582642"/>
                  <a:pt x="398345" y="3526597"/>
                </a:cubicBezTo>
                <a:cubicBezTo>
                  <a:pt x="393121" y="3520991"/>
                  <a:pt x="389363" y="3514681"/>
                  <a:pt x="386650" y="3507911"/>
                </a:cubicBezTo>
                <a:lnTo>
                  <a:pt x="381539" y="3487634"/>
                </a:lnTo>
                <a:lnTo>
                  <a:pt x="383327" y="3485379"/>
                </a:lnTo>
                <a:cubicBezTo>
                  <a:pt x="387508" y="3474818"/>
                  <a:pt x="387057" y="3467849"/>
                  <a:pt x="384562" y="3462486"/>
                </a:cubicBezTo>
                <a:lnTo>
                  <a:pt x="374589" y="3356886"/>
                </a:lnTo>
                <a:lnTo>
                  <a:pt x="376375" y="3356408"/>
                </a:lnTo>
                <a:lnTo>
                  <a:pt x="380057" y="3350107"/>
                </a:lnTo>
                <a:lnTo>
                  <a:pt x="364817" y="3313078"/>
                </a:lnTo>
                <a:cubicBezTo>
                  <a:pt x="349102" y="3280246"/>
                  <a:pt x="320097" y="3214981"/>
                  <a:pt x="311189" y="3184522"/>
                </a:cubicBezTo>
                <a:cubicBezTo>
                  <a:pt x="272610" y="3079202"/>
                  <a:pt x="265828" y="3054450"/>
                  <a:pt x="249353" y="3001490"/>
                </a:cubicBezTo>
                <a:cubicBezTo>
                  <a:pt x="237071" y="2969079"/>
                  <a:pt x="233768" y="2917264"/>
                  <a:pt x="224173" y="2901905"/>
                </a:cubicBezTo>
                <a:cubicBezTo>
                  <a:pt x="219018" y="2888682"/>
                  <a:pt x="186394" y="2869616"/>
                  <a:pt x="211862" y="2854757"/>
                </a:cubicBezTo>
                <a:cubicBezTo>
                  <a:pt x="166317" y="2786043"/>
                  <a:pt x="195235" y="2768599"/>
                  <a:pt x="169434" y="2709815"/>
                </a:cubicBezTo>
                <a:cubicBezTo>
                  <a:pt x="98520" y="2647463"/>
                  <a:pt x="140544" y="2572834"/>
                  <a:pt x="92687" y="2537032"/>
                </a:cubicBezTo>
                <a:cubicBezTo>
                  <a:pt x="83838" y="2476034"/>
                  <a:pt x="77882" y="2440508"/>
                  <a:pt x="74381" y="2407140"/>
                </a:cubicBezTo>
                <a:cubicBezTo>
                  <a:pt x="76250" y="2386886"/>
                  <a:pt x="53165" y="2350892"/>
                  <a:pt x="63419" y="2330427"/>
                </a:cubicBezTo>
                <a:cubicBezTo>
                  <a:pt x="58198" y="2202994"/>
                  <a:pt x="58849" y="2169243"/>
                  <a:pt x="78092" y="2060724"/>
                </a:cubicBezTo>
                <a:cubicBezTo>
                  <a:pt x="89421" y="2016439"/>
                  <a:pt x="77714" y="2017257"/>
                  <a:pt x="92082" y="1960023"/>
                </a:cubicBezTo>
                <a:cubicBezTo>
                  <a:pt x="95739" y="1921663"/>
                  <a:pt x="99826" y="1855879"/>
                  <a:pt x="100031" y="1830572"/>
                </a:cubicBezTo>
                <a:lnTo>
                  <a:pt x="103232" y="1825764"/>
                </a:lnTo>
                <a:lnTo>
                  <a:pt x="107046" y="1804691"/>
                </a:lnTo>
                <a:lnTo>
                  <a:pt x="128223" y="1761628"/>
                </a:lnTo>
                <a:lnTo>
                  <a:pt x="142864" y="1712372"/>
                </a:lnTo>
                <a:cubicBezTo>
                  <a:pt x="146294" y="1700755"/>
                  <a:pt x="151281" y="1660684"/>
                  <a:pt x="150072" y="1645798"/>
                </a:cubicBezTo>
                <a:cubicBezTo>
                  <a:pt x="158293" y="1584545"/>
                  <a:pt x="143175" y="1592964"/>
                  <a:pt x="160555" y="1512607"/>
                </a:cubicBezTo>
                <a:cubicBezTo>
                  <a:pt x="165863" y="1455555"/>
                  <a:pt x="162255" y="1424319"/>
                  <a:pt x="168895" y="1389212"/>
                </a:cubicBezTo>
                <a:cubicBezTo>
                  <a:pt x="189319" y="1377618"/>
                  <a:pt x="158994" y="1323277"/>
                  <a:pt x="182726" y="1331228"/>
                </a:cubicBezTo>
                <a:cubicBezTo>
                  <a:pt x="161969" y="1292649"/>
                  <a:pt x="204851" y="1262628"/>
                  <a:pt x="215865" y="1230505"/>
                </a:cubicBezTo>
                <a:cubicBezTo>
                  <a:pt x="226854" y="1191599"/>
                  <a:pt x="219920" y="1184498"/>
                  <a:pt x="226441" y="1114190"/>
                </a:cubicBezTo>
                <a:cubicBezTo>
                  <a:pt x="202446" y="1080713"/>
                  <a:pt x="249935" y="1045042"/>
                  <a:pt x="218413" y="982912"/>
                </a:cubicBezTo>
                <a:cubicBezTo>
                  <a:pt x="216341" y="951545"/>
                  <a:pt x="217836" y="978681"/>
                  <a:pt x="213463" y="922259"/>
                </a:cubicBezTo>
                <a:cubicBezTo>
                  <a:pt x="199026" y="809041"/>
                  <a:pt x="197562" y="723686"/>
                  <a:pt x="192168" y="644384"/>
                </a:cubicBezTo>
                <a:cubicBezTo>
                  <a:pt x="191259" y="555465"/>
                  <a:pt x="204193" y="616233"/>
                  <a:pt x="207930" y="535308"/>
                </a:cubicBezTo>
                <a:cubicBezTo>
                  <a:pt x="227198" y="526371"/>
                  <a:pt x="224495" y="482731"/>
                  <a:pt x="216948" y="457831"/>
                </a:cubicBezTo>
                <a:cubicBezTo>
                  <a:pt x="217896" y="414844"/>
                  <a:pt x="264455" y="425530"/>
                  <a:pt x="238829" y="377903"/>
                </a:cubicBezTo>
                <a:cubicBezTo>
                  <a:pt x="263496" y="389616"/>
                  <a:pt x="264568" y="350035"/>
                  <a:pt x="275225" y="326502"/>
                </a:cubicBezTo>
                <a:cubicBezTo>
                  <a:pt x="275192" y="309703"/>
                  <a:pt x="257343" y="294788"/>
                  <a:pt x="278852" y="270294"/>
                </a:cubicBezTo>
                <a:cubicBezTo>
                  <a:pt x="285322" y="239846"/>
                  <a:pt x="259515" y="267433"/>
                  <a:pt x="259692" y="232617"/>
                </a:cubicBezTo>
                <a:cubicBezTo>
                  <a:pt x="264440" y="191124"/>
                  <a:pt x="272699" y="179707"/>
                  <a:pt x="296289" y="128113"/>
                </a:cubicBezTo>
                <a:cubicBezTo>
                  <a:pt x="284849" y="82071"/>
                  <a:pt x="294689" y="110818"/>
                  <a:pt x="311987" y="53213"/>
                </a:cubicBezTo>
                <a:cubicBezTo>
                  <a:pt x="305500" y="39514"/>
                  <a:pt x="304408" y="27940"/>
                  <a:pt x="306887" y="176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C2BAEA-A1DF-44AB-A262-24DE22D47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3074" y="639827"/>
            <a:ext cx="2135679" cy="557999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test pen">
            <a:extLst>
              <a:ext uri="{FF2B5EF4-FFF2-40B4-BE49-F238E27FC236}">
                <a16:creationId xmlns:a16="http://schemas.microsoft.com/office/drawing/2014/main" id="{F6AB34AF-96B8-AC4B-065D-2E75532A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40256" y="1066800"/>
            <a:ext cx="1189344" cy="1359251"/>
          </a:xfrm>
          <a:prstGeom prst="rect">
            <a:avLst/>
          </a:prstGeom>
          <a:noFill/>
        </p:spPr>
      </p:pic>
      <p:pic>
        <p:nvPicPr>
          <p:cNvPr id="7" name="Picture 8" descr="DO-meter">
            <a:extLst>
              <a:ext uri="{FF2B5EF4-FFF2-40B4-BE49-F238E27FC236}">
                <a16:creationId xmlns:a16="http://schemas.microsoft.com/office/drawing/2014/main" id="{2248CF1B-D123-F49F-DCC0-51C5ECAA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4297" y="2602677"/>
            <a:ext cx="1468147" cy="1629644"/>
          </a:xfrm>
          <a:prstGeom prst="rect">
            <a:avLst/>
          </a:prstGeom>
          <a:noFill/>
        </p:spPr>
      </p:pic>
      <p:pic>
        <p:nvPicPr>
          <p:cNvPr id="6" name="Picture 6" descr="test strip">
            <a:extLst>
              <a:ext uri="{FF2B5EF4-FFF2-40B4-BE49-F238E27FC236}">
                <a16:creationId xmlns:a16="http://schemas.microsoft.com/office/drawing/2014/main" id="{D8E50BB1-FCFE-E8FA-7832-5D67DF40F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81800" y="4419600"/>
            <a:ext cx="1601813" cy="1334844"/>
          </a:xfrm>
          <a:prstGeom prst="rect">
            <a:avLst/>
          </a:prstGeom>
          <a:noFill/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AF192013-562E-4457-BDA2-D9BA745A0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9835" y="6073596"/>
            <a:ext cx="1025719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E9534-EA8B-FF62-A3FF-AA31CB86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89535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/>
              <a:pPr>
                <a:spcAft>
                  <a:spcPts val="600"/>
                </a:spcAft>
              </a:pPr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816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53D5-FC9B-C60C-5CA2-56C79AE3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81000"/>
            <a:ext cx="6153150" cy="13716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Conductivity </a:t>
            </a:r>
            <a:b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(Specific Conductance)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4AFD6-6390-F9AA-CEE0-A9C3C80C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828801"/>
            <a:ext cx="6457950" cy="489267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Conductivity is a measure of the water’s ability to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conduct electricity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by the presence of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ions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  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Conductivity goes up as the amount of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dissolved solids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(ionic salts and minerals) in the water increases.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Conductivity is a good indicator of runoff from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industrial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sources,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oil field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activities and road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deicing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All natural waters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have dissolved salts, some in high concentrations.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Interpreting conductivity requires that you know your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stream’s natural conditions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for comparison.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4E5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358913"/>
            <a:ext cx="1605129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80B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DO-meter">
            <a:extLst>
              <a:ext uri="{FF2B5EF4-FFF2-40B4-BE49-F238E27FC236}">
                <a16:creationId xmlns:a16="http://schemas.microsoft.com/office/drawing/2014/main" id="{64565345-B926-D539-71C3-D729D89D8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l="538" r="16075" b="-4"/>
          <a:stretch/>
        </p:blipFill>
        <p:spPr bwMode="auto">
          <a:xfrm>
            <a:off x="6773057" y="2474254"/>
            <a:ext cx="143442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6BA55-3BFA-C87F-7EFF-FC885D43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56071" y="6248400"/>
            <a:ext cx="759278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A3DC7-1749-4AA5-8C4C-CCFE9627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04800"/>
            <a:ext cx="4387884" cy="1431925"/>
          </a:xfrm>
        </p:spPr>
        <p:txBody>
          <a:bodyPr anchor="b">
            <a:normAutofit/>
          </a:bodyPr>
          <a:lstStyle/>
          <a:p>
            <a:pPr algn="l"/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Dissolved Oxygen &amp; Temperature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AAD5-1BE3-DAF3-8EF8-15527CC3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19" y="1981200"/>
            <a:ext cx="4991100" cy="4708525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Of all field parameters, “DO” is probably the most important.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So many types of pollution and physical disturbances affect DO.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DO is also affected by many environmental and sampling conditions.</a:t>
            </a:r>
          </a:p>
          <a:p>
            <a:pPr>
              <a:spcBef>
                <a:spcPts val="1800"/>
              </a:spcBef>
            </a:pPr>
            <a:r>
              <a:rPr lang="en-US" sz="2000" u="sng" dirty="0"/>
              <a:t>Data interpretation is difficult</a:t>
            </a:r>
            <a:r>
              <a:rPr lang="en-US" sz="2000" dirty="0"/>
              <a:t> and requires much knowledge.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Temperature must also be measured.</a:t>
            </a:r>
          </a:p>
          <a:p>
            <a:pPr>
              <a:spcBef>
                <a:spcPts val="1800"/>
              </a:spcBef>
            </a:pPr>
            <a:r>
              <a:rPr lang="en-US" sz="2000" u="sng" dirty="0"/>
              <a:t>DO test kits</a:t>
            </a:r>
            <a:r>
              <a:rPr lang="en-US" sz="2000" dirty="0"/>
              <a:t> are difficult to use and costly.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Sampling “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representativeness</a:t>
            </a:r>
            <a:r>
              <a:rPr lang="en-US" sz="2000" dirty="0"/>
              <a:t>” is crucial. </a:t>
            </a:r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31EC5-652C-A2D2-353F-D3193473FE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28984"/>
            <a:ext cx="3770587" cy="22668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568C4-5D7E-59D9-DFF4-10F6F0C3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57988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C7726-8E66-2AD5-BD03-EBD6A6ED904B}"/>
              </a:ext>
            </a:extLst>
          </p:cNvPr>
          <p:cNvSpPr txBox="1"/>
          <p:nvPr/>
        </p:nvSpPr>
        <p:spPr>
          <a:xfrm>
            <a:off x="6542424" y="4648200"/>
            <a:ext cx="199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Example of a DO “Diurnal Cycle”</a:t>
            </a:r>
          </a:p>
        </p:txBody>
      </p:sp>
    </p:spTree>
    <p:extLst>
      <p:ext uri="{BB962C8B-B14F-4D97-AF65-F5344CB8AC3E}">
        <p14:creationId xmlns:p14="http://schemas.microsoft.com/office/powerpoint/2010/main" val="144271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9144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10375" y="6"/>
            <a:ext cx="2333623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9144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19531" y="9496"/>
            <a:ext cx="8824467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A3DC7-1749-4AA5-8C4C-CCFE9627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04800"/>
            <a:ext cx="7959090" cy="748069"/>
          </a:xfrm>
        </p:spPr>
        <p:txBody>
          <a:bodyPr>
            <a:noAutofit/>
          </a:bodyPr>
          <a:lstStyle/>
          <a:p>
            <a:pPr algn="l"/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Dissolved Oxygen Test Methods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5B1EA8-01F3-4E75-4FE3-7E89F4469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51" r="-7" b="-7"/>
          <a:stretch/>
        </p:blipFill>
        <p:spPr>
          <a:xfrm>
            <a:off x="783759" y="1227220"/>
            <a:ext cx="1712199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3C9FA1-0C20-E2E9-1A65-385B290A5F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r="2092" b="5"/>
          <a:stretch/>
        </p:blipFill>
        <p:spPr>
          <a:xfrm>
            <a:off x="2737762" y="1219200"/>
            <a:ext cx="1712199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3" name="Picture 12" descr="DO-meter">
            <a:extLst>
              <a:ext uri="{FF2B5EF4-FFF2-40B4-BE49-F238E27FC236}">
                <a16:creationId xmlns:a16="http://schemas.microsoft.com/office/drawing/2014/main" id="{886BE1C1-B5C7-72DB-56DD-E63DB2CF2C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16141" b="-5"/>
          <a:stretch/>
        </p:blipFill>
        <p:spPr bwMode="auto">
          <a:xfrm>
            <a:off x="4719554" y="1219200"/>
            <a:ext cx="1712199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</p:spPr>
      </p:pic>
      <p:pic>
        <p:nvPicPr>
          <p:cNvPr id="11" name="Picture 10" descr="sonde">
            <a:extLst>
              <a:ext uri="{FF2B5EF4-FFF2-40B4-BE49-F238E27FC236}">
                <a16:creationId xmlns:a16="http://schemas.microsoft.com/office/drawing/2014/main" id="{6690112F-70A9-D959-BC28-695AB44905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r="24875"/>
          <a:stretch/>
        </p:blipFill>
        <p:spPr bwMode="auto">
          <a:xfrm>
            <a:off x="6670985" y="1233845"/>
            <a:ext cx="1712199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AAD5-1BE3-DAF3-8EF8-15527CC3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545547"/>
            <a:ext cx="8549640" cy="294732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000" dirty="0"/>
              <a:t>All field test kits rely upon either </a:t>
            </a:r>
            <a:r>
              <a:rPr lang="en-US" sz="2000" u="sng" dirty="0"/>
              <a:t>chemical reactions</a:t>
            </a:r>
            <a:r>
              <a:rPr lang="en-US" sz="2000" dirty="0"/>
              <a:t> or </a:t>
            </a:r>
            <a:r>
              <a:rPr lang="en-US" sz="2000" u="sng" dirty="0"/>
              <a:t>physical properties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000" u="sng" dirty="0"/>
              <a:t>Most common chemistry</a:t>
            </a:r>
            <a:r>
              <a:rPr lang="en-US" sz="2000" dirty="0"/>
              <a:t>:  Modified Winkler Test:</a:t>
            </a:r>
          </a:p>
          <a:p>
            <a:pPr lvl="1"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“Fix” in the field for lab titration, or</a:t>
            </a:r>
          </a:p>
          <a:p>
            <a:pPr lvl="1"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Field titration, no lab analysis needed.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000" u="sng" dirty="0"/>
              <a:t>Most common physical property</a:t>
            </a:r>
            <a:r>
              <a:rPr lang="en-US" sz="2000" dirty="0"/>
              <a:t>: DO membrane diffusion: 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Calibration!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Single probe instrument.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Multi-probe instrument (a.k.a. “sonde”)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Can be left for days, set to read periodically.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568C4-5D7E-59D9-DFF4-10F6F0C3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731098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/>
              <a:pPr>
                <a:spcAft>
                  <a:spcPts val="600"/>
                </a:spcAft>
              </a:pPr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536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4970F-D784-8810-7257-69DBC6A7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22" y="419383"/>
            <a:ext cx="7439891" cy="95221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Flow 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(as Velocity and Discharge)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B3A35-6EF2-D404-C7E3-0F8589CB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8" y="1600200"/>
            <a:ext cx="8367432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WQS are set for concentrations, not mass loadings.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TMDL limits are in mass loadings, not concentrations.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</a:rPr>
              <a:t>Mass Load (lbs/d)  =  Conc. (mg/L)  x  Flow (cfs)  x  8.34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u="sng" dirty="0"/>
              <a:t>Flow meters</a:t>
            </a:r>
            <a:r>
              <a:rPr lang="en-US" sz="2000" dirty="0"/>
              <a:t> measure Velocity (fps)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u="sng" dirty="0"/>
              <a:t>Discharge</a:t>
            </a:r>
            <a:r>
              <a:rPr lang="en-US" sz="2000" dirty="0"/>
              <a:t> (cfs)  =  Velocity (fps)  x  Cross-Sectional Area (ft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u="sng" dirty="0"/>
              <a:t>To Measure or Estimate</a:t>
            </a:r>
            <a:r>
              <a:rPr lang="en-US" sz="2000" dirty="0"/>
              <a:t>?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Estimate Velocity:</a:t>
            </a:r>
            <a:r>
              <a:rPr lang="en-US" sz="2000" i="1" dirty="0"/>
              <a:t>  time to float a stick a specific distance (fps)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Estimate xSect. Area: </a:t>
            </a:r>
            <a:r>
              <a:rPr lang="en-US" sz="2000" i="1" dirty="0"/>
              <a:t>visual estimate of average W and D (</a:t>
            </a:r>
            <a:r>
              <a:rPr lang="en-US" sz="2000" dirty="0"/>
              <a:t>ft</a:t>
            </a:r>
            <a:r>
              <a:rPr lang="en-US" sz="2000" baseline="30000" dirty="0"/>
              <a:t>2</a:t>
            </a:r>
            <a:r>
              <a:rPr lang="en-US" sz="2000" i="1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Measure Velocity: </a:t>
            </a:r>
            <a:r>
              <a:rPr lang="en-US" sz="2000" i="1" dirty="0"/>
              <a:t>Flow meters (fps)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Measure xSect. Area: </a:t>
            </a:r>
            <a:r>
              <a:rPr lang="en-US" sz="2000" i="1" dirty="0"/>
              <a:t>tapes, rulers. Multiple xchannel readings (</a:t>
            </a:r>
            <a:r>
              <a:rPr lang="en-US" sz="2000" dirty="0"/>
              <a:t>ft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endParaRPr lang="en-US" sz="2000" i="1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Either way, multiply to calculate Discharge (cfs).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u="sng" dirty="0"/>
              <a:t>When to use Metric</a:t>
            </a:r>
            <a:r>
              <a:rPr lang="en-US" sz="2000" dirty="0"/>
              <a:t>?  Verify data uses and data needs (DQOs).</a:t>
            </a:r>
          </a:p>
        </p:txBody>
      </p:sp>
      <p:pic>
        <p:nvPicPr>
          <p:cNvPr id="6" name="Picture 5" descr="A picture containing indoor, yellow, black&#10;&#10;Description automatically generated">
            <a:extLst>
              <a:ext uri="{FF2B5EF4-FFF2-40B4-BE49-F238E27FC236}">
                <a16:creationId xmlns:a16="http://schemas.microsoft.com/office/drawing/2014/main" id="{29821529-A405-06A1-843F-B53B3ADC4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00199"/>
            <a:ext cx="2301059" cy="1725795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6C2F-4C85-8E97-E5B5-EF677D64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7513" y="6209413"/>
            <a:ext cx="727837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/>
              <a:pPr>
                <a:spcAft>
                  <a:spcPts val="600"/>
                </a:spcAft>
              </a:pPr>
              <a:t>15</a:t>
            </a:fld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F35D3-E41B-2F8D-D9A9-6E03EBC791EC}"/>
              </a:ext>
            </a:extLst>
          </p:cNvPr>
          <p:cNvSpPr/>
          <p:nvPr/>
        </p:nvSpPr>
        <p:spPr>
          <a:xfrm>
            <a:off x="319368" y="1600200"/>
            <a:ext cx="5700432" cy="881019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5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398A0-2CF2-9ECD-47B4-230B7AAB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8496"/>
            <a:ext cx="3992787" cy="850704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Chlorine Residual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A4E9-82A6-3363-FF74-72845554F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371599"/>
            <a:ext cx="5845173" cy="5318125"/>
          </a:xfrm>
        </p:spPr>
        <p:txBody>
          <a:bodyPr anchor="t">
            <a:normAutofit lnSpcReduction="10000"/>
          </a:bodyPr>
          <a:lstStyle/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Symbol" pitchFamily="18" charset="2"/>
              </a:rPr>
              <a:t>Chlorine vs. Chloride: 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Same atom, but very different chemistry.  Chlorine chemistry is complex.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Cannot use chloride tests to measure chlorine.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Chlorine is </a:t>
            </a:r>
            <a:r>
              <a:rPr lang="en-US" sz="2000" b="1" i="1" dirty="0">
                <a:latin typeface="Calibri" panose="020F0502020204030204" pitchFamily="34" charset="0"/>
                <a:sym typeface="Symbol" pitchFamily="18" charset="2"/>
              </a:rPr>
              <a:t>not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found in natural water. 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Chlorine is used to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disinfect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drinking water (toxic).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Chlorine is volatile and quickly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dissipates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to non-detectable levels.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The absence of chlorine does </a:t>
            </a:r>
            <a:r>
              <a:rPr lang="en-US" sz="2000" i="1" dirty="0">
                <a:latin typeface="Calibri" panose="020F0502020204030204" pitchFamily="34" charset="0"/>
                <a:sym typeface="Symbol" pitchFamily="18" charset="2"/>
              </a:rPr>
              <a:t>not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rule out a treated (potable) water source, but its presence is strong evidence for a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treated water source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Chlorine in natural waters is </a:t>
            </a:r>
            <a:r>
              <a:rPr lang="en-US" sz="2000" u="sng" dirty="0">
                <a:latin typeface="Calibri" panose="020F0502020204030204" pitchFamily="34" charset="0"/>
              </a:rPr>
              <a:t>highly toxic</a:t>
            </a:r>
            <a:r>
              <a:rPr lang="en-US" sz="2000" dirty="0">
                <a:latin typeface="Calibri" panose="020F0502020204030204" pitchFamily="34" charset="0"/>
              </a:rPr>
              <a:t> and can kill aquatic plants and animals quickly.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IMGP1728 Tulsa, OK 5-23-08">
            <a:extLst>
              <a:ext uri="{FF2B5EF4-FFF2-40B4-BE49-F238E27FC236}">
                <a16:creationId xmlns:a16="http://schemas.microsoft.com/office/drawing/2014/main" id="{0FD66040-B269-A8FF-B81C-59C93163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4600" y="2405894"/>
            <a:ext cx="2174970" cy="261361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A1EC7-AFEB-159B-5BAD-9529C345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705174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039FF-6CA5-F18B-C476-505802A9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48254"/>
            <a:ext cx="8058078" cy="84714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Hardness  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(Total, as CaCO</a:t>
            </a:r>
            <a:r>
              <a:rPr lang="en-US" sz="3600" baseline="-25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E09E1-E2AE-48C0-5ABB-26606DDE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35" y="1524000"/>
            <a:ext cx="8306665" cy="5089525"/>
          </a:xfrm>
        </p:spPr>
        <p:txBody>
          <a:bodyPr>
            <a:normAutofit lnSpcReduction="10000"/>
          </a:bodyPr>
          <a:lstStyle/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The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sym typeface="Symbol" pitchFamily="18" charset="2"/>
              </a:rPr>
              <a:t>Total Hardness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test measures the mineral content                                      of a sample, primarily as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magnesium and calcium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Chemistry in water is complex. Test results are expressed                                  as equivalents of insoluble carbonates of Ca</a:t>
            </a:r>
            <a:r>
              <a:rPr lang="en-US" sz="2000" b="1" baseline="30000" dirty="0">
                <a:latin typeface="Calibri" panose="020F0502020204030204" pitchFamily="34" charset="0"/>
                <a:sym typeface="Symbol" pitchFamily="18" charset="2"/>
              </a:rPr>
              <a:t>2+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ions.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Unusually high or low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hardness in a water sample may indicate a potential problem.</a:t>
            </a:r>
          </a:p>
          <a:p>
            <a:pPr marL="625475" lvl="1" indent="-225425">
              <a:lnSpc>
                <a:spcPct val="110000"/>
              </a:lnSpc>
              <a:spcBef>
                <a:spcPts val="600"/>
              </a:spcBef>
            </a:pPr>
            <a:r>
              <a:rPr lang="en-US" sz="1900" b="1" i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Low</a:t>
            </a:r>
            <a:r>
              <a:rPr lang="en-US" sz="19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hardness</a:t>
            </a:r>
            <a:r>
              <a:rPr lang="en-US" sz="19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values can </a:t>
            </a:r>
            <a:r>
              <a:rPr lang="en-US" sz="1900" i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increase the toxicity</a:t>
            </a:r>
            <a:r>
              <a:rPr lang="en-US" sz="19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of other chemicals found in stormwater.</a:t>
            </a:r>
          </a:p>
          <a:p>
            <a:pPr marL="625475" lvl="1" indent="-225425">
              <a:lnSpc>
                <a:spcPct val="110000"/>
              </a:lnSpc>
              <a:spcBef>
                <a:spcPts val="600"/>
              </a:spcBef>
            </a:pPr>
            <a:r>
              <a:rPr lang="en-US" sz="1900" b="1" i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High</a:t>
            </a:r>
            <a:r>
              <a:rPr lang="en-US" sz="19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hardness</a:t>
            </a:r>
            <a:r>
              <a:rPr lang="en-US" sz="19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may indicate </a:t>
            </a:r>
            <a:r>
              <a:rPr lang="en-US" sz="1900" i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industrial</a:t>
            </a:r>
            <a:r>
              <a:rPr lang="en-US" sz="19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or </a:t>
            </a:r>
            <a:r>
              <a:rPr lang="en-US" sz="1900" i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oil field</a:t>
            </a:r>
            <a:r>
              <a:rPr lang="en-US" sz="19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pollution sources.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u="sng" dirty="0">
                <a:latin typeface="Calibri" panose="020F0502020204030204" pitchFamily="34" charset="0"/>
              </a:rPr>
              <a:t>Toxicity</a:t>
            </a:r>
            <a:r>
              <a:rPr lang="en-US" sz="2000" dirty="0">
                <a:latin typeface="Calibri" panose="020F0502020204030204" pitchFamily="34" charset="0"/>
              </a:rPr>
              <a:t> of some WQS metals are “</a:t>
            </a:r>
            <a:r>
              <a:rPr lang="en-US" sz="2000" i="1" dirty="0">
                <a:latin typeface="Calibri" panose="020F0502020204030204" pitchFamily="34" charset="0"/>
              </a:rPr>
              <a:t>hardness dependent</a:t>
            </a:r>
            <a:r>
              <a:rPr lang="en-US" sz="2000" dirty="0">
                <a:latin typeface="Calibri" panose="020F0502020204030204" pitchFamily="34" charset="0"/>
              </a:rPr>
              <a:t>”.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Some waters have </a:t>
            </a:r>
            <a:r>
              <a:rPr lang="en-US" sz="2000" u="sng" dirty="0">
                <a:latin typeface="Calibri" panose="020F0502020204030204" pitchFamily="34" charset="0"/>
              </a:rPr>
              <a:t>naturally high</a:t>
            </a:r>
            <a:r>
              <a:rPr lang="en-US" sz="2000" dirty="0">
                <a:latin typeface="Calibri" panose="020F0502020204030204" pitchFamily="34" charset="0"/>
              </a:rPr>
              <a:t> hardness. Know each local waterbody’s natural </a:t>
            </a:r>
            <a:r>
              <a:rPr lang="en-US" sz="2000" u="sng" dirty="0">
                <a:latin typeface="Calibri" panose="020F0502020204030204" pitchFamily="34" charset="0"/>
              </a:rPr>
              <a:t>background</a:t>
            </a:r>
            <a:r>
              <a:rPr lang="en-US" sz="2000" dirty="0">
                <a:latin typeface="Calibri" panose="020F0502020204030204" pitchFamily="34" charset="0"/>
              </a:rPr>
              <a:t> hardness to help interpret test data.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5" name="Picture 4" descr="IMGP1656">
            <a:extLst>
              <a:ext uri="{FF2B5EF4-FFF2-40B4-BE49-F238E27FC236}">
                <a16:creationId xmlns:a16="http://schemas.microsoft.com/office/drawing/2014/main" id="{A34419F5-05F7-8A04-21B2-B97291D9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7665" y="1052897"/>
            <a:ext cx="2236869" cy="167765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19F35-7623-261A-AF6D-60005934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276350" cy="365125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7D0A-BBC5-AC53-5852-D894F822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324599" cy="91272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Ammonia</a:t>
            </a:r>
            <a:r>
              <a:rPr lang="en-US" sz="385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(Total, as Nitrogen)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9777-118C-2162-89AF-CE864D193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6857999" cy="5226843"/>
          </a:xfrm>
        </p:spPr>
        <p:txBody>
          <a:bodyPr anchor="t">
            <a:noAutofit/>
          </a:bodyPr>
          <a:lstStyle/>
          <a:p>
            <a:pPr marL="225425" indent="-225425">
              <a:lnSpc>
                <a:spcPct val="110000"/>
              </a:lnSpc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“Ammonia” can be measured in the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field or lab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as NH</a:t>
            </a:r>
            <a:r>
              <a:rPr lang="en-US" sz="2000" b="1" baseline="-25000" dirty="0">
                <a:latin typeface="Calibri" panose="020F0502020204030204" pitchFamily="34" charset="0"/>
                <a:sym typeface="Symbol" pitchFamily="18" charset="2"/>
              </a:rPr>
              <a:t>3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, NH</a:t>
            </a:r>
            <a:r>
              <a:rPr lang="en-US" sz="2000" b="1" baseline="-25000" dirty="0">
                <a:latin typeface="Calibri" panose="020F0502020204030204" pitchFamily="34" charset="0"/>
                <a:sym typeface="Symbol" pitchFamily="18" charset="2"/>
              </a:rPr>
              <a:t>4</a:t>
            </a:r>
            <a:r>
              <a:rPr lang="en-US" sz="2000" b="1" baseline="30000" dirty="0">
                <a:latin typeface="Calibri" panose="020F0502020204030204" pitchFamily="34" charset="0"/>
                <a:sym typeface="Symbol" pitchFamily="18" charset="2"/>
              </a:rPr>
              <a:t>+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or both (Total).</a:t>
            </a:r>
          </a:p>
          <a:p>
            <a:pPr marL="225425" indent="-225425">
              <a:lnSpc>
                <a:spcPct val="110000"/>
              </a:lnSpc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Common ammonia sources are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sewage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and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industrial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discharges, but it can also be naturally occurring. </a:t>
            </a:r>
          </a:p>
          <a:p>
            <a:pPr marL="225425" indent="-225425">
              <a:lnSpc>
                <a:spcPct val="110000"/>
              </a:lnSpc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Ammonia has a complex chemistry and is part of the “</a:t>
            </a:r>
            <a:r>
              <a:rPr lang="en-US" sz="2000" i="1" dirty="0">
                <a:latin typeface="Calibri" panose="020F0502020204030204" pitchFamily="34" charset="0"/>
                <a:sym typeface="Symbol" pitchFamily="18" charset="2"/>
              </a:rPr>
              <a:t>Nitrogen Cycle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”.</a:t>
            </a:r>
          </a:p>
          <a:p>
            <a:pPr marL="225425" indent="-225425">
              <a:lnSpc>
                <a:spcPct val="110000"/>
              </a:lnSpc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A typical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Action Level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for ammonia is </a:t>
            </a:r>
            <a:r>
              <a:rPr lang="en-US" sz="2000" b="1" dirty="0">
                <a:latin typeface="Calibri" panose="020F0502020204030204" pitchFamily="34" charset="0"/>
                <a:sym typeface="Symbol" pitchFamily="18" charset="2"/>
              </a:rPr>
              <a:t>1.0 mg/l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  </a:t>
            </a:r>
          </a:p>
          <a:p>
            <a:pPr marL="225425" indent="-225425">
              <a:lnSpc>
                <a:spcPct val="110000"/>
              </a:lnSpc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High pH = more toxic NH</a:t>
            </a:r>
            <a:r>
              <a:rPr lang="en-US" sz="2000" b="1" baseline="-25000" dirty="0">
                <a:latin typeface="Calibri" panose="020F0502020204030204" pitchFamily="34" charset="0"/>
                <a:sym typeface="Symbol" pitchFamily="18" charset="2"/>
              </a:rPr>
              <a:t>3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 Low pH = non-toxic NH</a:t>
            </a:r>
            <a:r>
              <a:rPr lang="en-US" sz="2000" b="1" baseline="-25000" dirty="0">
                <a:latin typeface="Calibri" panose="020F0502020204030204" pitchFamily="34" charset="0"/>
                <a:sym typeface="Symbol" pitchFamily="18" charset="2"/>
              </a:rPr>
              <a:t>4</a:t>
            </a:r>
            <a:r>
              <a:rPr lang="en-US" sz="2000" b="1" baseline="30000" dirty="0">
                <a:latin typeface="Calibri" panose="020F0502020204030204" pitchFamily="34" charset="0"/>
                <a:sym typeface="Symbol" pitchFamily="18" charset="2"/>
              </a:rPr>
              <a:t>+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</a:t>
            </a:r>
          </a:p>
          <a:p>
            <a:pPr marL="225425" indent="-225425">
              <a:lnSpc>
                <a:spcPct val="110000"/>
              </a:lnSpc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The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Oklahoma WQS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have no ammonia criteria.</a:t>
            </a:r>
          </a:p>
          <a:p>
            <a:pPr marL="225425" indent="-225425">
              <a:lnSpc>
                <a:spcPct val="110000"/>
              </a:lnSpc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Ammonia also exerts an “oxygen demand” (NBOD).</a:t>
            </a:r>
          </a:p>
          <a:p>
            <a:pPr marL="225425" indent="-225425">
              <a:lnSpc>
                <a:spcPct val="110000"/>
              </a:lnSpc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EPA website on Ammonia: 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  <a:hlinkClick r:id="rId2"/>
              </a:rPr>
              <a:t>https://www.epa.gov/caddis-vol2/ammonia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9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4B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BD4ED-B02C-037A-2243-0137CCA1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298" y="2233513"/>
            <a:ext cx="3007702" cy="23384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E4034-A4A6-F611-8A44-19F179EA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2722" y="6324600"/>
            <a:ext cx="759278" cy="2738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2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8386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C5CCA-1A5A-A00E-F0A2-BC2D4F11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8539"/>
            <a:ext cx="8464659" cy="1169439"/>
          </a:xfrm>
        </p:spPr>
        <p:txBody>
          <a:bodyPr anchor="b">
            <a:normAutofit/>
          </a:bodyPr>
          <a:lstStyle/>
          <a:p>
            <a:pPr algn="l"/>
            <a:r>
              <a:rPr kumimoji="0" lang="en-US" sz="47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Phosphorus and Nitrogen  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(Total)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39A66-EADA-D30A-BD16-238D2416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56" y="1722093"/>
            <a:ext cx="6782943" cy="4952999"/>
          </a:xfrm>
        </p:spPr>
        <p:txBody>
          <a:bodyPr anchor="t">
            <a:noAutofit/>
          </a:bodyPr>
          <a:lstStyle/>
          <a:p>
            <a:pPr marL="225425" indent="-225425">
              <a:spcBef>
                <a:spcPts val="600"/>
              </a:spcBef>
            </a:pPr>
            <a:r>
              <a:rPr lang="en-US" sz="1900" dirty="0"/>
              <a:t>TP and TN field test kits are used to measure </a:t>
            </a:r>
            <a:r>
              <a:rPr lang="en-US" sz="1900" u="sng" dirty="0"/>
              <a:t>nutrients</a:t>
            </a:r>
            <a:r>
              <a:rPr lang="en-US" sz="1900" dirty="0"/>
              <a:t>.</a:t>
            </a:r>
          </a:p>
          <a:p>
            <a:pPr marL="225425" indent="-225425">
              <a:spcBef>
                <a:spcPts val="1200"/>
              </a:spcBef>
            </a:pPr>
            <a:r>
              <a:rPr lang="en-US" sz="1900" dirty="0"/>
              <a:t>P and N </a:t>
            </a:r>
            <a:r>
              <a:rPr lang="en-US" sz="1900" u="sng" dirty="0"/>
              <a:t>chemistry is complex</a:t>
            </a:r>
            <a:r>
              <a:rPr lang="en-US" sz="1900" dirty="0"/>
              <a:t>. Some kits measure only one type:</a:t>
            </a:r>
          </a:p>
          <a:p>
            <a:pPr marL="625475" lvl="2" indent="-225425">
              <a:spcBef>
                <a:spcPts val="600"/>
              </a:spcBef>
            </a:pPr>
            <a:r>
              <a:rPr lang="en-US" sz="1900" i="1" dirty="0">
                <a:solidFill>
                  <a:schemeClr val="accent5">
                    <a:lumMod val="50000"/>
                  </a:schemeClr>
                </a:solidFill>
              </a:rPr>
              <a:t>E.g., Phosphate ions (PO</a:t>
            </a:r>
            <a:r>
              <a:rPr lang="en-US" sz="1900" b="1" i="1" baseline="-250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900" b="1" i="1" baseline="300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en-US" sz="1900" i="1" dirty="0">
                <a:solidFill>
                  <a:schemeClr val="accent5">
                    <a:lumMod val="50000"/>
                  </a:schemeClr>
                </a:solidFill>
              </a:rPr>
              <a:t>) and nitrate ions (NO</a:t>
            </a:r>
            <a:r>
              <a:rPr lang="en-US" sz="1900" b="1" i="1" baseline="-25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900" b="1" i="1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900" i="1" dirty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 marL="225425" indent="-225425">
              <a:spcBef>
                <a:spcPts val="1200"/>
              </a:spcBef>
            </a:pPr>
            <a:r>
              <a:rPr lang="en-US" sz="1900" dirty="0"/>
              <a:t>The type of nutrient test depends upon your </a:t>
            </a:r>
            <a:r>
              <a:rPr lang="en-US" sz="1900" u="sng" dirty="0"/>
              <a:t>data goals</a:t>
            </a:r>
            <a:r>
              <a:rPr lang="en-US" sz="1900" dirty="0"/>
              <a:t>.</a:t>
            </a:r>
          </a:p>
          <a:p>
            <a:pPr marL="225425" indent="-225425">
              <a:spcBef>
                <a:spcPts val="1200"/>
              </a:spcBef>
            </a:pPr>
            <a:r>
              <a:rPr lang="en-US" sz="1900" dirty="0"/>
              <a:t>TN and TP are good screening tools for nutrients in water.</a:t>
            </a:r>
          </a:p>
          <a:p>
            <a:pPr marL="225425" indent="-225425">
              <a:spcBef>
                <a:spcPts val="1200"/>
              </a:spcBef>
            </a:pPr>
            <a:r>
              <a:rPr lang="en-US" sz="1900" dirty="0"/>
              <a:t>Excess nutrients indicate stormwater </a:t>
            </a:r>
            <a:r>
              <a:rPr lang="en-US" sz="1900" u="sng" dirty="0"/>
              <a:t>pollution</a:t>
            </a:r>
            <a:r>
              <a:rPr lang="en-US" sz="1900" dirty="0"/>
              <a:t> from fertilizers or excess organic materials (natural or manmade).</a:t>
            </a:r>
          </a:p>
          <a:p>
            <a:pPr marL="225425" indent="-225425">
              <a:spcBef>
                <a:spcPts val="1200"/>
              </a:spcBef>
            </a:pPr>
            <a:r>
              <a:rPr lang="en-US" sz="1900" dirty="0"/>
              <a:t>Interpreting nutrients in water is difficult due to </a:t>
            </a:r>
            <a:r>
              <a:rPr lang="en-US" sz="1900" u="sng" dirty="0"/>
              <a:t>many sources</a:t>
            </a:r>
            <a:r>
              <a:rPr lang="en-US" sz="1900" dirty="0"/>
              <a:t>:</a:t>
            </a:r>
          </a:p>
          <a:p>
            <a:pPr marL="625475" lvl="2" indent="-225425">
              <a:spcBef>
                <a:spcPts val="600"/>
              </a:spcBef>
            </a:pPr>
            <a:r>
              <a:rPr lang="en-US" sz="1900" i="1" dirty="0">
                <a:solidFill>
                  <a:schemeClr val="accent5">
                    <a:lumMod val="50000"/>
                  </a:schemeClr>
                </a:solidFill>
              </a:rPr>
              <a:t>E.g., agriculture and residential fertilizers, ag manure, lawn clippings, illegal dumping, organic and wetland soils, wildlife… </a:t>
            </a:r>
          </a:p>
          <a:p>
            <a:pPr marL="225425" indent="-225425">
              <a:spcBef>
                <a:spcPts val="1200"/>
              </a:spcBef>
            </a:pPr>
            <a:r>
              <a:rPr lang="en-US" sz="1900" dirty="0"/>
              <a:t>Know the </a:t>
            </a:r>
            <a:r>
              <a:rPr lang="en-US" sz="1900" u="sng" dirty="0"/>
              <a:t>chemistry and environmental effects</a:t>
            </a:r>
            <a:r>
              <a:rPr lang="en-US" sz="1900" dirty="0"/>
              <a:t> of TN and TP to help interpret test data.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FA0AB-367F-EF18-5218-C6039B623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1" r="6302" b="2"/>
          <a:stretch/>
        </p:blipFill>
        <p:spPr>
          <a:xfrm>
            <a:off x="6934200" y="2225040"/>
            <a:ext cx="2057400" cy="38341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327CF-9995-48CD-E8BF-6D704B1D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6248400"/>
            <a:ext cx="74295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 smtClean="0"/>
              <a:pPr>
                <a:spcAft>
                  <a:spcPts val="600"/>
                </a:spcAft>
              </a:pPr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204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4625716" y="304800"/>
            <a:ext cx="3958000" cy="1325563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 dirty="0">
                <a:latin typeface="Calibri" pitchFamily="34" charset="0"/>
                <a:cs typeface="Calibri" pitchFamily="34" charset="0"/>
              </a:rPr>
              <a:t>Monitoring  versus  Sampling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4042" y="1"/>
            <a:ext cx="336042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IMGP1763 Tulsa, OK 5-23-08">
            <a:extLst>
              <a:ext uri="{FF2B5EF4-FFF2-40B4-BE49-F238E27FC236}">
                <a16:creationId xmlns:a16="http://schemas.microsoft.com/office/drawing/2014/main" id="{90452528-EFCD-40AD-951F-903EA9289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" r="1" b="1"/>
          <a:stretch/>
        </p:blipFill>
        <p:spPr bwMode="auto">
          <a:xfrm>
            <a:off x="1137486" y="1"/>
            <a:ext cx="3113532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5779346"/>
            <a:ext cx="411480" cy="548640"/>
          </a:xfrm>
          <a:prstGeom prst="ellipse">
            <a:avLst/>
          </a:prstGeom>
          <a:solidFill>
            <a:srgbClr val="7E544A"/>
          </a:solidFill>
        </p:spPr>
        <p:txBody>
          <a:bodyPr anchor="ctr">
            <a:noAutofit/>
          </a:bodyPr>
          <a:lstStyle/>
          <a:p>
            <a:pPr algn="ctr">
              <a:spcAft>
                <a:spcPts val="600"/>
              </a:spcAft>
            </a:pPr>
            <a:fld id="{6AA92B48-8EBB-4430-85A3-4CD25765BB03}" type="slidenum">
              <a:rPr lang="en-US" sz="20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3725152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Businessman on lounge and working on phone and laptop">
            <a:extLst>
              <a:ext uri="{FF2B5EF4-FFF2-40B4-BE49-F238E27FC236}">
                <a16:creationId xmlns:a16="http://schemas.microsoft.com/office/drawing/2014/main" id="{B3FB2A3C-59C0-4077-8F80-F2D7F1EF95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36176" b="3"/>
          <a:stretch/>
        </p:blipFill>
        <p:spPr>
          <a:xfrm>
            <a:off x="20" y="3075259"/>
            <a:ext cx="3600796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48596" y="1828800"/>
            <a:ext cx="5295384" cy="4495800"/>
          </a:xfr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>
                <a:latin typeface="Calibri" pitchFamily="34" charset="0"/>
              </a:rPr>
              <a:t>OKR04 does not define either term in  Part I (Definitions).</a:t>
            </a:r>
          </a:p>
          <a:p>
            <a:pPr lvl="1">
              <a:spcBef>
                <a:spcPts val="1800"/>
              </a:spcBef>
            </a:pPr>
            <a:r>
              <a:rPr lang="en-US" sz="1800" i="1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However, OKR04 text draws a clear distinction between terms.</a:t>
            </a:r>
          </a:p>
          <a:p>
            <a:pPr lvl="1">
              <a:spcBef>
                <a:spcPts val="1800"/>
              </a:spcBef>
            </a:pPr>
            <a:r>
              <a:rPr lang="en-US" sz="1800" i="1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“</a:t>
            </a:r>
            <a:r>
              <a:rPr lang="en-US" sz="1800" b="1" i="1" u="sng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Sampling</a:t>
            </a:r>
            <a:r>
              <a:rPr lang="en-US" sz="1800" i="1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” used only 3 times; all concern data collected from a single event.</a:t>
            </a:r>
          </a:p>
          <a:p>
            <a:pPr lvl="1">
              <a:spcBef>
                <a:spcPts val="1800"/>
              </a:spcBef>
            </a:pPr>
            <a:r>
              <a:rPr lang="en-US" sz="1800" i="1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“</a:t>
            </a:r>
            <a:r>
              <a:rPr lang="en-US" sz="1800" b="1" i="1" u="sng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Monitoring</a:t>
            </a:r>
            <a:r>
              <a:rPr lang="en-US" sz="1800" i="1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” used 40 times; all with respect to plans and programs.</a:t>
            </a:r>
          </a:p>
          <a:p>
            <a:pPr>
              <a:spcBef>
                <a:spcPts val="1200"/>
              </a:spcBef>
            </a:pPr>
            <a:r>
              <a:rPr lang="en-US" sz="2200" i="1" u="sng" dirty="0">
                <a:latin typeface="Calibri" pitchFamily="34" charset="0"/>
              </a:rPr>
              <a:t>Monitoring</a:t>
            </a:r>
            <a:r>
              <a:rPr lang="en-US" sz="2200" dirty="0">
                <a:latin typeface="Calibri" pitchFamily="34" charset="0"/>
              </a:rPr>
              <a:t> concerns a data collection project / program wherein </a:t>
            </a:r>
            <a:r>
              <a:rPr lang="en-US" sz="2200" i="1" u="sng" dirty="0">
                <a:latin typeface="Calibri" pitchFamily="34" charset="0"/>
              </a:rPr>
              <a:t>sampling</a:t>
            </a:r>
            <a:r>
              <a:rPr lang="en-US" sz="2200" dirty="0">
                <a:latin typeface="Calibri" pitchFamily="34" charset="0"/>
              </a:rPr>
              <a:t> provides the project’s data.</a:t>
            </a:r>
          </a:p>
        </p:txBody>
      </p:sp>
    </p:spTree>
    <p:extLst>
      <p:ext uri="{BB962C8B-B14F-4D97-AF65-F5344CB8AC3E}">
        <p14:creationId xmlns:p14="http://schemas.microsoft.com/office/powerpoint/2010/main" val="4093661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6117-8116-FD37-04C5-0A8B00A7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Optical Brighteners  (Fluorescence)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IMGP1612">
            <a:extLst>
              <a:ext uri="{FF2B5EF4-FFF2-40B4-BE49-F238E27FC236}">
                <a16:creationId xmlns:a16="http://schemas.microsoft.com/office/drawing/2014/main" id="{EE033F29-88B1-3E03-AD65-55EB21DA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45" y="1173785"/>
            <a:ext cx="2569467" cy="450994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3F93-6556-0B96-37E1-B0A7850D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905001"/>
            <a:ext cx="5943600" cy="4627550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b="1" dirty="0">
                <a:solidFill>
                  <a:srgbClr val="FFFFCC"/>
                </a:solidFill>
                <a:latin typeface="Calibri" panose="020F0502020204030204" pitchFamily="34" charset="0"/>
              </a:rPr>
              <a:t>Optical brighteners</a:t>
            </a:r>
            <a:r>
              <a:rPr lang="en-US" sz="2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are added to </a:t>
            </a:r>
            <a:r>
              <a:rPr lang="en-US" sz="2000" u="sng" dirty="0">
                <a:latin typeface="Calibri" panose="020F0502020204030204" pitchFamily="34" charset="0"/>
              </a:rPr>
              <a:t>detergents</a:t>
            </a:r>
            <a:r>
              <a:rPr lang="en-US" sz="2000" dirty="0">
                <a:latin typeface="Calibri" panose="020F0502020204030204" pitchFamily="34" charset="0"/>
              </a:rPr>
              <a:t> to make cleaned items appear “cleaner” due to fluorescing blue wavelengths of light.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Water samples with O.B.s indicate </a:t>
            </a:r>
            <a:r>
              <a:rPr lang="en-US" sz="2000" u="sng" dirty="0">
                <a:latin typeface="Calibri" panose="020F0502020204030204" pitchFamily="34" charset="0"/>
              </a:rPr>
              <a:t>sewage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O.B. fluorescence in water samples can be measured by a </a:t>
            </a:r>
            <a:r>
              <a:rPr lang="en-US" sz="2000" u="sng" dirty="0">
                <a:latin typeface="Calibri" panose="020F0502020204030204" pitchFamily="34" charset="0"/>
              </a:rPr>
              <a:t>field fluorometer or </a:t>
            </a:r>
            <a:r>
              <a:rPr lang="en-US" sz="2000" u="sng" dirty="0" err="1">
                <a:latin typeface="Calibri" panose="020F0502020204030204" pitchFamily="34" charset="0"/>
              </a:rPr>
              <a:t>absorbant</a:t>
            </a:r>
            <a:r>
              <a:rPr lang="en-US" sz="2000" u="sng" dirty="0">
                <a:latin typeface="Calibri" panose="020F0502020204030204" pitchFamily="34" charset="0"/>
              </a:rPr>
              <a:t> cloths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O.B.s quickly </a:t>
            </a:r>
            <a:r>
              <a:rPr lang="en-US" sz="2000" u="sng" dirty="0">
                <a:latin typeface="Calibri" panose="020F0502020204030204" pitchFamily="34" charset="0"/>
              </a:rPr>
              <a:t>break down</a:t>
            </a:r>
            <a:r>
              <a:rPr lang="en-US" sz="2000" dirty="0">
                <a:latin typeface="Calibri" panose="020F0502020204030204" pitchFamily="34" charset="0"/>
              </a:rPr>
              <a:t> in water, so it is best to use field kits and sample close to the source.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Testing for O.B.s has </a:t>
            </a:r>
            <a:r>
              <a:rPr lang="en-US" sz="2000" u="sng" dirty="0">
                <a:latin typeface="Calibri" panose="020F0502020204030204" pitchFamily="34" charset="0"/>
              </a:rPr>
              <a:t>mixed success</a:t>
            </a:r>
            <a:r>
              <a:rPr lang="en-US" sz="2000" dirty="0">
                <a:latin typeface="Calibri" panose="020F0502020204030204" pitchFamily="34" charset="0"/>
              </a:rPr>
              <a:t>; it’s best suited for sampling near </a:t>
            </a:r>
            <a:r>
              <a:rPr lang="en-US" sz="2000" u="sng" dirty="0">
                <a:latin typeface="Calibri" panose="020F0502020204030204" pitchFamily="34" charset="0"/>
              </a:rPr>
              <a:t>sewage spills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4D411-3BAB-D6D0-BCB5-C6749273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9050" y="6248400"/>
            <a:ext cx="971550" cy="365125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92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EE4DE-359F-6AD0-C10C-54B82C1B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81000"/>
            <a:ext cx="4502185" cy="76200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Turbidity 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(NTU)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87F9-83B9-CED8-0495-9CC207FC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5812796" cy="5257800"/>
          </a:xfrm>
        </p:spPr>
        <p:txBody>
          <a:bodyPr anchor="t">
            <a:noAutofit/>
          </a:bodyPr>
          <a:lstStyle/>
          <a:p>
            <a:pPr marL="225425" indent="-225425">
              <a:spcBef>
                <a:spcPts val="1800"/>
              </a:spcBef>
              <a:buClrTx/>
            </a:pPr>
            <a:r>
              <a:rPr lang="en-US" sz="1900" dirty="0">
                <a:latin typeface="Calibri" panose="020F0502020204030204" pitchFamily="34" charset="0"/>
              </a:rPr>
              <a:t>A measure of the </a:t>
            </a:r>
            <a:r>
              <a:rPr lang="en-US" sz="1900" u="sng" dirty="0">
                <a:latin typeface="Calibri" panose="020F0502020204030204" pitchFamily="34" charset="0"/>
              </a:rPr>
              <a:t>scattering of light</a:t>
            </a:r>
            <a:r>
              <a:rPr lang="en-US" sz="1900" dirty="0">
                <a:latin typeface="Calibri" panose="020F0502020204030204" pitchFamily="34" charset="0"/>
              </a:rPr>
              <a:t> in a water sample from tiny suspended particles. Units are “NTU”.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1900" u="sng" dirty="0">
                <a:latin typeface="Calibri" panose="020F0502020204030204" pitchFamily="34" charset="0"/>
              </a:rPr>
              <a:t>Turbidity WQS</a:t>
            </a:r>
            <a:r>
              <a:rPr lang="en-US" sz="1900" dirty="0">
                <a:latin typeface="Calibri" panose="020F0502020204030204" pitchFamily="34" charset="0"/>
              </a:rPr>
              <a:t> protect the F&amp;WP (numeric criteria) and the Aesthetics (narrative criteria) beneficial uses.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1900" dirty="0">
                <a:latin typeface="Calibri" panose="020F0502020204030204" pitchFamily="34" charset="0"/>
              </a:rPr>
              <a:t>Suspended particles can </a:t>
            </a:r>
            <a:r>
              <a:rPr lang="en-US" sz="1900" u="sng" dirty="0">
                <a:latin typeface="Calibri" panose="020F0502020204030204" pitchFamily="34" charset="0"/>
              </a:rPr>
              <a:t>harm</a:t>
            </a:r>
            <a:r>
              <a:rPr lang="en-US" sz="1900" dirty="0">
                <a:latin typeface="Calibri" panose="020F0502020204030204" pitchFamily="34" charset="0"/>
              </a:rPr>
              <a:t> fish (gills) and indicate the presence of excessive sediments (habitat).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1900" dirty="0">
                <a:latin typeface="Calibri" panose="020F0502020204030204" pitchFamily="34" charset="0"/>
                <a:sym typeface="Symbol" pitchFamily="18" charset="2"/>
              </a:rPr>
              <a:t>Use a </a:t>
            </a:r>
            <a:r>
              <a:rPr lang="en-US" sz="1900" u="sng" dirty="0">
                <a:latin typeface="Calibri" panose="020F0502020204030204" pitchFamily="34" charset="0"/>
                <a:sym typeface="Symbol" pitchFamily="18" charset="2"/>
              </a:rPr>
              <a:t>visual</a:t>
            </a:r>
            <a:r>
              <a:rPr lang="en-US" sz="1900" dirty="0">
                <a:latin typeface="Calibri" panose="020F0502020204030204" pitchFamily="34" charset="0"/>
                <a:sym typeface="Symbol" pitchFamily="18" charset="2"/>
              </a:rPr>
              <a:t> examination for turbidity to </a:t>
            </a:r>
            <a:r>
              <a:rPr lang="en-US" sz="1900" u="sng" dirty="0">
                <a:latin typeface="Calibri" panose="020F0502020204030204" pitchFamily="34" charset="0"/>
                <a:sym typeface="Symbol" pitchFamily="18" charset="2"/>
              </a:rPr>
              <a:t>screen</a:t>
            </a:r>
            <a:r>
              <a:rPr lang="en-US" sz="1900" dirty="0">
                <a:latin typeface="Calibri" panose="020F0502020204030204" pitchFamily="34" charset="0"/>
                <a:sym typeface="Symbol" pitchFamily="18" charset="2"/>
              </a:rPr>
              <a:t> for DWFS sources.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1900" u="sng" dirty="0">
                <a:latin typeface="Calibri" panose="020F0502020204030204" pitchFamily="34" charset="0"/>
              </a:rPr>
              <a:t>Rainfall runoff</a:t>
            </a:r>
            <a:r>
              <a:rPr lang="en-US" sz="1900" dirty="0">
                <a:latin typeface="Calibri" panose="020F0502020204030204" pitchFamily="34" charset="0"/>
              </a:rPr>
              <a:t> can trigger periods of high turbidity.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1900" dirty="0">
                <a:latin typeface="Calibri" panose="020F0502020204030204" pitchFamily="34" charset="0"/>
              </a:rPr>
              <a:t>Turbidity WQS only apply to “</a:t>
            </a:r>
            <a:r>
              <a:rPr lang="en-US" sz="1900" u="sng" dirty="0">
                <a:latin typeface="Calibri" panose="020F0502020204030204" pitchFamily="34" charset="0"/>
              </a:rPr>
              <a:t>seasonal base flow</a:t>
            </a:r>
            <a:r>
              <a:rPr lang="en-US" sz="1900" dirty="0">
                <a:latin typeface="Calibri" panose="020F0502020204030204" pitchFamily="34" charset="0"/>
              </a:rPr>
              <a:t>” conditions.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1900" dirty="0">
                <a:latin typeface="Calibri" panose="020F0502020204030204" pitchFamily="34" charset="0"/>
              </a:rPr>
              <a:t>Use a field </a:t>
            </a:r>
            <a:r>
              <a:rPr lang="en-US" sz="1900" u="sng" dirty="0">
                <a:latin typeface="Calibri" panose="020F0502020204030204" pitchFamily="34" charset="0"/>
              </a:rPr>
              <a:t>Turbidimeter</a:t>
            </a:r>
            <a:r>
              <a:rPr lang="en-US" sz="1900" dirty="0">
                <a:latin typeface="Calibri" panose="020F0502020204030204" pitchFamily="34" charset="0"/>
              </a:rPr>
              <a:t> or collect samples for </a:t>
            </a:r>
            <a:r>
              <a:rPr lang="en-US" sz="1900" u="sng" dirty="0">
                <a:latin typeface="Calibri" panose="020F0502020204030204" pitchFamily="34" charset="0"/>
              </a:rPr>
              <a:t>lab</a:t>
            </a:r>
            <a:r>
              <a:rPr lang="en-US" sz="1900" dirty="0">
                <a:latin typeface="Calibri" panose="020F0502020204030204" pitchFamily="34" charset="0"/>
              </a:rPr>
              <a:t> analysis for measuring turbidity.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8" descr="IMGP1654">
            <a:extLst>
              <a:ext uri="{FF2B5EF4-FFF2-40B4-BE49-F238E27FC236}">
                <a16:creationId xmlns:a16="http://schemas.microsoft.com/office/drawing/2014/main" id="{90A3F109-CFFF-4C8A-28EC-AD600DB07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07" r="7830" b="2"/>
          <a:stretch/>
        </p:blipFill>
        <p:spPr>
          <a:xfrm>
            <a:off x="6760902" y="1905000"/>
            <a:ext cx="1773498" cy="340698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BA8B4-AA84-E6A1-BE3D-5061205E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64275"/>
            <a:ext cx="65608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2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C5F44963-F78F-4F17-86B4-4EAA3536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BAF3E-1B85-7ED6-720B-3242A3A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5488614" cy="9906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MBAS  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(Detergents)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AE24-9FBC-59D3-3142-067AEA5EA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5888554" cy="5089525"/>
          </a:xfrm>
        </p:spPr>
        <p:txBody>
          <a:bodyPr>
            <a:normAutofit/>
          </a:bodyPr>
          <a:lstStyle/>
          <a:p>
            <a:pPr marL="225425" indent="-225425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MBAS can be determined in the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field or lab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MBAS (Methylene Blue Active Substances) is a test for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surfactants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used in industrial and residential detergents. 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Illicit discharges can contain MBAS from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detergents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making this a good indicator of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sewage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wash water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discharges.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Water samples with high MBAS indicate discharges from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residential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industrial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sources and possibly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sewage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25425" indent="-225425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MBAS is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not found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in natural water or tap water.</a:t>
            </a:r>
          </a:p>
        </p:txBody>
      </p:sp>
      <p:sp>
        <p:nvSpPr>
          <p:cNvPr id="1031" name="Freeform: Shape 74">
            <a:extLst>
              <a:ext uri="{FF2B5EF4-FFF2-40B4-BE49-F238E27FC236}">
                <a16:creationId xmlns:a16="http://schemas.microsoft.com/office/drawing/2014/main" id="{22BCA4C2-A213-404E-B14B-DA9A32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388" y="0"/>
            <a:ext cx="2765612" cy="6858000"/>
          </a:xfrm>
          <a:custGeom>
            <a:avLst/>
            <a:gdLst>
              <a:gd name="connsiteX0" fmla="*/ 1814929 w 4376835"/>
              <a:gd name="connsiteY0" fmla="*/ 0 h 6858000"/>
              <a:gd name="connsiteX1" fmla="*/ 4376835 w 4376835"/>
              <a:gd name="connsiteY1" fmla="*/ 0 h 6858000"/>
              <a:gd name="connsiteX2" fmla="*/ 4376835 w 4376835"/>
              <a:gd name="connsiteY2" fmla="*/ 6858000 h 6858000"/>
              <a:gd name="connsiteX3" fmla="*/ 0 w 4376835"/>
              <a:gd name="connsiteY3" fmla="*/ 6858000 h 6858000"/>
              <a:gd name="connsiteX4" fmla="*/ 2310 w 4376835"/>
              <a:gd name="connsiteY4" fmla="*/ 6853652 h 6858000"/>
              <a:gd name="connsiteX5" fmla="*/ 91006 w 4376835"/>
              <a:gd name="connsiteY5" fmla="*/ 6620968 h 6858000"/>
              <a:gd name="connsiteX6" fmla="*/ 81892 w 4376835"/>
              <a:gd name="connsiteY6" fmla="*/ 6435659 h 6858000"/>
              <a:gd name="connsiteX7" fmla="*/ 80998 w 4376835"/>
              <a:gd name="connsiteY7" fmla="*/ 6414855 h 6858000"/>
              <a:gd name="connsiteX8" fmla="*/ 75836 w 4376835"/>
              <a:gd name="connsiteY8" fmla="*/ 6409671 h 6858000"/>
              <a:gd name="connsiteX9" fmla="*/ 77989 w 4376835"/>
              <a:gd name="connsiteY9" fmla="*/ 6396556 h 6858000"/>
              <a:gd name="connsiteX10" fmla="*/ 77374 w 4376835"/>
              <a:gd name="connsiteY10" fmla="*/ 6392981 h 6858000"/>
              <a:gd name="connsiteX11" fmla="*/ 75036 w 4376835"/>
              <a:gd name="connsiteY11" fmla="*/ 6372572 h 6858000"/>
              <a:gd name="connsiteX12" fmla="*/ 99554 w 4376835"/>
              <a:gd name="connsiteY12" fmla="*/ 6331118 h 6858000"/>
              <a:gd name="connsiteX13" fmla="*/ 105442 w 4376835"/>
              <a:gd name="connsiteY13" fmla="*/ 6278374 h 6858000"/>
              <a:gd name="connsiteX14" fmla="*/ 172914 w 4376835"/>
              <a:gd name="connsiteY14" fmla="*/ 6144628 h 6858000"/>
              <a:gd name="connsiteX15" fmla="*/ 264181 w 4376835"/>
              <a:gd name="connsiteY15" fmla="*/ 5952072 h 6858000"/>
              <a:gd name="connsiteX16" fmla="*/ 423554 w 4376835"/>
              <a:gd name="connsiteY16" fmla="*/ 5679532 h 6858000"/>
              <a:gd name="connsiteX17" fmla="*/ 434055 w 4376835"/>
              <a:gd name="connsiteY17" fmla="*/ 5473593 h 6858000"/>
              <a:gd name="connsiteX18" fmla="*/ 403759 w 4376835"/>
              <a:gd name="connsiteY18" fmla="*/ 5215514 h 6858000"/>
              <a:gd name="connsiteX19" fmla="*/ 367284 w 4376835"/>
              <a:gd name="connsiteY19" fmla="*/ 5066430 h 6858000"/>
              <a:gd name="connsiteX20" fmla="*/ 317365 w 4376835"/>
              <a:gd name="connsiteY20" fmla="*/ 5016642 h 6858000"/>
              <a:gd name="connsiteX21" fmla="*/ 317834 w 4376835"/>
              <a:gd name="connsiteY21" fmla="*/ 5008528 h 6858000"/>
              <a:gd name="connsiteX22" fmla="*/ 317591 w 4376835"/>
              <a:gd name="connsiteY22" fmla="*/ 5008366 h 6858000"/>
              <a:gd name="connsiteX23" fmla="*/ 318532 w 4376835"/>
              <a:gd name="connsiteY23" fmla="*/ 5000689 h 6858000"/>
              <a:gd name="connsiteX24" fmla="*/ 326373 w 4376835"/>
              <a:gd name="connsiteY24" fmla="*/ 4962649 h 6858000"/>
              <a:gd name="connsiteX25" fmla="*/ 304517 w 4376835"/>
              <a:gd name="connsiteY25" fmla="*/ 4845612 h 6858000"/>
              <a:gd name="connsiteX26" fmla="*/ 312138 w 4376835"/>
              <a:gd name="connsiteY26" fmla="*/ 4821435 h 6858000"/>
              <a:gd name="connsiteX27" fmla="*/ 314669 w 4376835"/>
              <a:gd name="connsiteY27" fmla="*/ 4809154 h 6858000"/>
              <a:gd name="connsiteX28" fmla="*/ 318283 w 4376835"/>
              <a:gd name="connsiteY28" fmla="*/ 4805250 h 6858000"/>
              <a:gd name="connsiteX29" fmla="*/ 320547 w 4376835"/>
              <a:gd name="connsiteY29" fmla="*/ 4787345 h 6858000"/>
              <a:gd name="connsiteX30" fmla="*/ 319715 w 4376835"/>
              <a:gd name="connsiteY30" fmla="*/ 4785453 h 6858000"/>
              <a:gd name="connsiteX31" fmla="*/ 325649 w 4376835"/>
              <a:gd name="connsiteY31" fmla="*/ 4770073 h 6858000"/>
              <a:gd name="connsiteX32" fmla="*/ 335542 w 4376835"/>
              <a:gd name="connsiteY32" fmla="*/ 4756450 h 6858000"/>
              <a:gd name="connsiteX33" fmla="*/ 339391 w 4376835"/>
              <a:gd name="connsiteY33" fmla="*/ 4606479 h 6858000"/>
              <a:gd name="connsiteX34" fmla="*/ 385485 w 4376835"/>
              <a:gd name="connsiteY34" fmla="*/ 4470620 h 6858000"/>
              <a:gd name="connsiteX35" fmla="*/ 386474 w 4376835"/>
              <a:gd name="connsiteY35" fmla="*/ 4389388 h 6858000"/>
              <a:gd name="connsiteX36" fmla="*/ 365661 w 4376835"/>
              <a:gd name="connsiteY36" fmla="*/ 4365498 h 6858000"/>
              <a:gd name="connsiteX37" fmla="*/ 389339 w 4376835"/>
              <a:gd name="connsiteY37" fmla="*/ 4160513 h 6858000"/>
              <a:gd name="connsiteX38" fmla="*/ 385403 w 4376835"/>
              <a:gd name="connsiteY38" fmla="*/ 4109650 h 6858000"/>
              <a:gd name="connsiteX39" fmla="*/ 402327 w 4376835"/>
              <a:gd name="connsiteY39" fmla="*/ 4061824 h 6858000"/>
              <a:gd name="connsiteX40" fmla="*/ 396156 w 4376835"/>
              <a:gd name="connsiteY40" fmla="*/ 4043965 h 6858000"/>
              <a:gd name="connsiteX41" fmla="*/ 394868 w 4376835"/>
              <a:gd name="connsiteY41" fmla="*/ 4040920 h 6858000"/>
              <a:gd name="connsiteX42" fmla="*/ 394584 w 4376835"/>
              <a:gd name="connsiteY42" fmla="*/ 4028000 h 6858000"/>
              <a:gd name="connsiteX43" fmla="*/ 388418 w 4376835"/>
              <a:gd name="connsiteY43" fmla="*/ 4025270 h 6858000"/>
              <a:gd name="connsiteX44" fmla="*/ 383628 w 4376835"/>
              <a:gd name="connsiteY44" fmla="*/ 4006478 h 6858000"/>
              <a:gd name="connsiteX45" fmla="*/ 384802 w 4376835"/>
              <a:gd name="connsiteY45" fmla="*/ 3982442 h 6858000"/>
              <a:gd name="connsiteX46" fmla="*/ 397167 w 4376835"/>
              <a:gd name="connsiteY46" fmla="*/ 3867331 h 6858000"/>
              <a:gd name="connsiteX47" fmla="*/ 400691 w 4376835"/>
              <a:gd name="connsiteY47" fmla="*/ 3798966 h 6858000"/>
              <a:gd name="connsiteX48" fmla="*/ 395946 w 4376835"/>
              <a:gd name="connsiteY48" fmla="*/ 3773791 h 6858000"/>
              <a:gd name="connsiteX49" fmla="*/ 393410 w 4376835"/>
              <a:gd name="connsiteY49" fmla="*/ 3738098 h 6858000"/>
              <a:gd name="connsiteX50" fmla="*/ 384223 w 4376835"/>
              <a:gd name="connsiteY50" fmla="*/ 3675719 h 6858000"/>
              <a:gd name="connsiteX51" fmla="*/ 386290 w 4376835"/>
              <a:gd name="connsiteY51" fmla="*/ 3642763 h 6858000"/>
              <a:gd name="connsiteX52" fmla="*/ 382514 w 4376835"/>
              <a:gd name="connsiteY52" fmla="*/ 3624093 h 6858000"/>
              <a:gd name="connsiteX53" fmla="*/ 383976 w 4376835"/>
              <a:gd name="connsiteY53" fmla="*/ 3616602 h 6858000"/>
              <a:gd name="connsiteX54" fmla="*/ 385517 w 4376835"/>
              <a:gd name="connsiteY54" fmla="*/ 3591527 h 6858000"/>
              <a:gd name="connsiteX55" fmla="*/ 387146 w 4376835"/>
              <a:gd name="connsiteY55" fmla="*/ 3577241 h 6858000"/>
              <a:gd name="connsiteX56" fmla="*/ 388068 w 4376835"/>
              <a:gd name="connsiteY56" fmla="*/ 3571585 h 6858000"/>
              <a:gd name="connsiteX57" fmla="*/ 395496 w 4376835"/>
              <a:gd name="connsiteY57" fmla="*/ 3559720 h 6858000"/>
              <a:gd name="connsiteX58" fmla="*/ 394985 w 4376835"/>
              <a:gd name="connsiteY58" fmla="*/ 3543047 h 6858000"/>
              <a:gd name="connsiteX59" fmla="*/ 403028 w 4376835"/>
              <a:gd name="connsiteY59" fmla="*/ 3525651 h 6858000"/>
              <a:gd name="connsiteX60" fmla="*/ 398728 w 4376835"/>
              <a:gd name="connsiteY60" fmla="*/ 3520715 h 6858000"/>
              <a:gd name="connsiteX61" fmla="*/ 395530 w 4376835"/>
              <a:gd name="connsiteY61" fmla="*/ 3505412 h 6858000"/>
              <a:gd name="connsiteX62" fmla="*/ 402719 w 4376835"/>
              <a:gd name="connsiteY62" fmla="*/ 3493445 h 6858000"/>
              <a:gd name="connsiteX63" fmla="*/ 409328 w 4376835"/>
              <a:gd name="connsiteY63" fmla="*/ 3467406 h 6858000"/>
              <a:gd name="connsiteX64" fmla="*/ 409292 w 4376835"/>
              <a:gd name="connsiteY64" fmla="*/ 3460033 h 6858000"/>
              <a:gd name="connsiteX65" fmla="*/ 419755 w 4376835"/>
              <a:gd name="connsiteY65" fmla="*/ 3435495 h 6858000"/>
              <a:gd name="connsiteX66" fmla="*/ 430771 w 4376835"/>
              <a:gd name="connsiteY66" fmla="*/ 3395884 h 6858000"/>
              <a:gd name="connsiteX67" fmla="*/ 439140 w 4376835"/>
              <a:gd name="connsiteY67" fmla="*/ 3350083 h 6858000"/>
              <a:gd name="connsiteX68" fmla="*/ 446544 w 4376835"/>
              <a:gd name="connsiteY68" fmla="*/ 3337690 h 6858000"/>
              <a:gd name="connsiteX69" fmla="*/ 470731 w 4376835"/>
              <a:gd name="connsiteY69" fmla="*/ 3254519 h 6858000"/>
              <a:gd name="connsiteX70" fmla="*/ 477713 w 4376835"/>
              <a:gd name="connsiteY70" fmla="*/ 3231166 h 6858000"/>
              <a:gd name="connsiteX71" fmla="*/ 478087 w 4376835"/>
              <a:gd name="connsiteY71" fmla="*/ 3210262 h 6858000"/>
              <a:gd name="connsiteX72" fmla="*/ 473269 w 4376835"/>
              <a:gd name="connsiteY72" fmla="*/ 3204689 h 6858000"/>
              <a:gd name="connsiteX73" fmla="*/ 476207 w 4376835"/>
              <a:gd name="connsiteY73" fmla="*/ 3191713 h 6858000"/>
              <a:gd name="connsiteX74" fmla="*/ 475813 w 4376835"/>
              <a:gd name="connsiteY74" fmla="*/ 3188085 h 6858000"/>
              <a:gd name="connsiteX75" fmla="*/ 474728 w 4376835"/>
              <a:gd name="connsiteY75" fmla="*/ 3167471 h 6858000"/>
              <a:gd name="connsiteX76" fmla="*/ 501612 w 4376835"/>
              <a:gd name="connsiteY76" fmla="*/ 3127774 h 6858000"/>
              <a:gd name="connsiteX77" fmla="*/ 510667 w 4376835"/>
              <a:gd name="connsiteY77" fmla="*/ 3075380 h 6858000"/>
              <a:gd name="connsiteX78" fmla="*/ 582379 w 4376835"/>
              <a:gd name="connsiteY78" fmla="*/ 2882573 h 6858000"/>
              <a:gd name="connsiteX79" fmla="*/ 569744 w 4376835"/>
              <a:gd name="connsiteY79" fmla="*/ 2849169 h 6858000"/>
              <a:gd name="connsiteX80" fmla="*/ 590685 w 4376835"/>
              <a:gd name="connsiteY80" fmla="*/ 2768869 h 6858000"/>
              <a:gd name="connsiteX81" fmla="*/ 665292 w 4376835"/>
              <a:gd name="connsiteY81" fmla="*/ 2655182 h 6858000"/>
              <a:gd name="connsiteX82" fmla="*/ 705757 w 4376835"/>
              <a:gd name="connsiteY82" fmla="*/ 2507872 h 6858000"/>
              <a:gd name="connsiteX83" fmla="*/ 717932 w 4376835"/>
              <a:gd name="connsiteY83" fmla="*/ 2498916 h 6858000"/>
              <a:gd name="connsiteX84" fmla="*/ 727017 w 4376835"/>
              <a:gd name="connsiteY84" fmla="*/ 2486382 h 6858000"/>
              <a:gd name="connsiteX85" fmla="*/ 726741 w 4376835"/>
              <a:gd name="connsiteY85" fmla="*/ 2484113 h 6858000"/>
              <a:gd name="connsiteX86" fmla="*/ 733179 w 4376835"/>
              <a:gd name="connsiteY86" fmla="*/ 2467361 h 6858000"/>
              <a:gd name="connsiteX87" fmla="*/ 737364 w 4376835"/>
              <a:gd name="connsiteY87" fmla="*/ 2465156 h 6858000"/>
              <a:gd name="connsiteX88" fmla="*/ 742650 w 4376835"/>
              <a:gd name="connsiteY88" fmla="*/ 2454122 h 6858000"/>
              <a:gd name="connsiteX89" fmla="*/ 755408 w 4376835"/>
              <a:gd name="connsiteY89" fmla="*/ 2433619 h 6858000"/>
              <a:gd name="connsiteX90" fmla="*/ 755598 w 4376835"/>
              <a:gd name="connsiteY90" fmla="*/ 2428626 h 6858000"/>
              <a:gd name="connsiteX91" fmla="*/ 771418 w 4376835"/>
              <a:gd name="connsiteY91" fmla="*/ 2395899 h 6858000"/>
              <a:gd name="connsiteX92" fmla="*/ 770593 w 4376835"/>
              <a:gd name="connsiteY92" fmla="*/ 2394897 h 6858000"/>
              <a:gd name="connsiteX93" fmla="*/ 770497 w 4376835"/>
              <a:gd name="connsiteY93" fmla="*/ 2383267 h 6858000"/>
              <a:gd name="connsiteX94" fmla="*/ 772693 w 4376835"/>
              <a:gd name="connsiteY94" fmla="*/ 2362296 h 6858000"/>
              <a:gd name="connsiteX95" fmla="*/ 764846 w 4376835"/>
              <a:gd name="connsiteY95" fmla="*/ 2307129 h 6858000"/>
              <a:gd name="connsiteX96" fmla="*/ 781226 w 4376835"/>
              <a:gd name="connsiteY96" fmla="*/ 2272947 h 6858000"/>
              <a:gd name="connsiteX97" fmla="*/ 783960 w 4376835"/>
              <a:gd name="connsiteY97" fmla="*/ 2265753 h 6858000"/>
              <a:gd name="connsiteX98" fmla="*/ 783783 w 4376835"/>
              <a:gd name="connsiteY98" fmla="*/ 2265478 h 6858000"/>
              <a:gd name="connsiteX99" fmla="*/ 786206 w 4376835"/>
              <a:gd name="connsiteY99" fmla="*/ 2257630 h 6858000"/>
              <a:gd name="connsiteX100" fmla="*/ 788946 w 4376835"/>
              <a:gd name="connsiteY100" fmla="*/ 2252635 h 6858000"/>
              <a:gd name="connsiteX101" fmla="*/ 794250 w 4376835"/>
              <a:gd name="connsiteY101" fmla="*/ 2238675 h 6858000"/>
              <a:gd name="connsiteX102" fmla="*/ 794536 w 4376835"/>
              <a:gd name="connsiteY102" fmla="*/ 2233003 h 6858000"/>
              <a:gd name="connsiteX103" fmla="*/ 792429 w 4376835"/>
              <a:gd name="connsiteY103" fmla="*/ 2229498 h 6858000"/>
              <a:gd name="connsiteX104" fmla="*/ 793227 w 4376835"/>
              <a:gd name="connsiteY104" fmla="*/ 2228401 h 6858000"/>
              <a:gd name="connsiteX105" fmla="*/ 795299 w 4376835"/>
              <a:gd name="connsiteY105" fmla="*/ 2197903 h 6858000"/>
              <a:gd name="connsiteX106" fmla="*/ 808822 w 4376835"/>
              <a:gd name="connsiteY106" fmla="*/ 2134368 h 6858000"/>
              <a:gd name="connsiteX107" fmla="*/ 820138 w 4376835"/>
              <a:gd name="connsiteY107" fmla="*/ 2099989 h 6858000"/>
              <a:gd name="connsiteX108" fmla="*/ 847225 w 4376835"/>
              <a:gd name="connsiteY108" fmla="*/ 2003626 h 6858000"/>
              <a:gd name="connsiteX109" fmla="*/ 871446 w 4376835"/>
              <a:gd name="connsiteY109" fmla="*/ 1905232 h 6858000"/>
              <a:gd name="connsiteX110" fmla="*/ 866894 w 4376835"/>
              <a:gd name="connsiteY110" fmla="*/ 1846725 h 6858000"/>
              <a:gd name="connsiteX111" fmla="*/ 868241 w 4376835"/>
              <a:gd name="connsiteY111" fmla="*/ 1841071 h 6858000"/>
              <a:gd name="connsiteX112" fmla="*/ 875742 w 4376835"/>
              <a:gd name="connsiteY112" fmla="*/ 1828958 h 6858000"/>
              <a:gd name="connsiteX113" fmla="*/ 879192 w 4376835"/>
              <a:gd name="connsiteY113" fmla="*/ 1824953 h 6858000"/>
              <a:gd name="connsiteX114" fmla="*/ 882790 w 4376835"/>
              <a:gd name="connsiteY114" fmla="*/ 1817574 h 6858000"/>
              <a:gd name="connsiteX115" fmla="*/ 886658 w 4376835"/>
              <a:gd name="connsiteY115" fmla="*/ 1811329 h 6858000"/>
              <a:gd name="connsiteX116" fmla="*/ 908112 w 4376835"/>
              <a:gd name="connsiteY116" fmla="*/ 1782991 h 6858000"/>
              <a:gd name="connsiteX117" fmla="*/ 1021695 w 4376835"/>
              <a:gd name="connsiteY117" fmla="*/ 1753240 h 6858000"/>
              <a:gd name="connsiteX118" fmla="*/ 1109428 w 4376835"/>
              <a:gd name="connsiteY118" fmla="*/ 1570998 h 6858000"/>
              <a:gd name="connsiteX119" fmla="*/ 1250520 w 4376835"/>
              <a:gd name="connsiteY119" fmla="*/ 1425857 h 6858000"/>
              <a:gd name="connsiteX120" fmla="*/ 1397360 w 4376835"/>
              <a:gd name="connsiteY120" fmla="*/ 1313547 h 6858000"/>
              <a:gd name="connsiteX121" fmla="*/ 1496269 w 4376835"/>
              <a:gd name="connsiteY121" fmla="*/ 1094720 h 6858000"/>
              <a:gd name="connsiteX122" fmla="*/ 1516735 w 4376835"/>
              <a:gd name="connsiteY122" fmla="*/ 913489 h 6858000"/>
              <a:gd name="connsiteX123" fmla="*/ 1518279 w 4376835"/>
              <a:gd name="connsiteY123" fmla="*/ 802489 h 6858000"/>
              <a:gd name="connsiteX124" fmla="*/ 1589359 w 4376835"/>
              <a:gd name="connsiteY124" fmla="*/ 598702 h 6858000"/>
              <a:gd name="connsiteX125" fmla="*/ 1674468 w 4376835"/>
              <a:gd name="connsiteY125" fmla="*/ 380053 h 6858000"/>
              <a:gd name="connsiteX126" fmla="*/ 1713442 w 4376835"/>
              <a:gd name="connsiteY126" fmla="*/ 307108 h 6858000"/>
              <a:gd name="connsiteX127" fmla="*/ 1723372 w 4376835"/>
              <a:gd name="connsiteY127" fmla="*/ 277643 h 6858000"/>
              <a:gd name="connsiteX128" fmla="*/ 1740253 w 4376835"/>
              <a:gd name="connsiteY128" fmla="*/ 228503 h 6858000"/>
              <a:gd name="connsiteX129" fmla="*/ 1743263 w 4376835"/>
              <a:gd name="connsiteY129" fmla="*/ 182970 h 6858000"/>
              <a:gd name="connsiteX130" fmla="*/ 1761186 w 4376835"/>
              <a:gd name="connsiteY130" fmla="*/ 145367 h 6858000"/>
              <a:gd name="connsiteX131" fmla="*/ 1777775 w 4376835"/>
              <a:gd name="connsiteY131" fmla="*/ 148014 h 6858000"/>
              <a:gd name="connsiteX132" fmla="*/ 1792914 w 4376835"/>
              <a:gd name="connsiteY132" fmla="*/ 104094 h 6858000"/>
              <a:gd name="connsiteX133" fmla="*/ 1814516 w 4376835"/>
              <a:gd name="connsiteY133" fmla="*/ 36224 h 6858000"/>
              <a:gd name="connsiteX134" fmla="*/ 1821598 w 4376835"/>
              <a:gd name="connsiteY134" fmla="*/ 28008 h 6858000"/>
              <a:gd name="connsiteX135" fmla="*/ 1813947 w 4376835"/>
              <a:gd name="connsiteY135" fmla="*/ 11863 h 6858000"/>
              <a:gd name="connsiteX136" fmla="*/ 1814929 w 4376835"/>
              <a:gd name="connsiteY13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376835" h="6858000">
                <a:moveTo>
                  <a:pt x="1814929" y="0"/>
                </a:moveTo>
                <a:lnTo>
                  <a:pt x="4376835" y="0"/>
                </a:lnTo>
                <a:lnTo>
                  <a:pt x="4376835" y="6858000"/>
                </a:ln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cubicBezTo>
                  <a:pt x="444226" y="5585128"/>
                  <a:pt x="413383" y="5567997"/>
                  <a:pt x="434055" y="5473593"/>
                </a:cubicBezTo>
                <a:cubicBezTo>
                  <a:pt x="395274" y="5386145"/>
                  <a:pt x="472046" y="5302014"/>
                  <a:pt x="403759" y="5215514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886658" y="1811329"/>
                </a:lnTo>
                <a:cubicBezTo>
                  <a:pt x="893642" y="1801193"/>
                  <a:pt x="900872" y="1791712"/>
                  <a:pt x="908112" y="1782991"/>
                </a:cubicBezTo>
                <a:cubicBezTo>
                  <a:pt x="901486" y="1764538"/>
                  <a:pt x="1045081" y="1767511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375441" y="1360253"/>
                  <a:pt x="1397360" y="1313547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2" name="Freeform: Shape 76">
            <a:extLst>
              <a:ext uri="{FF2B5EF4-FFF2-40B4-BE49-F238E27FC236}">
                <a16:creationId xmlns:a16="http://schemas.microsoft.com/office/drawing/2014/main" id="{2E1ADA1B-8E03-4FC1-9FF5-9A0071A5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3143" y="659630"/>
            <a:ext cx="2429620" cy="553459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5C039AB-0EF1-F885-331B-8B375F56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6185" y="1253074"/>
            <a:ext cx="2094389" cy="168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-9400 Detergents (anionic surfactants, MBAS) CHEMets® Visual Kit Contents and Packaging">
            <a:extLst>
              <a:ext uri="{FF2B5EF4-FFF2-40B4-BE49-F238E27FC236}">
                <a16:creationId xmlns:a16="http://schemas.microsoft.com/office/drawing/2014/main" id="{C8024D20-8B4D-3DF2-2B32-6D1E6A85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6185" y="3681803"/>
            <a:ext cx="2094389" cy="20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1897" y="6091709"/>
            <a:ext cx="86484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3E99B-EAAF-FB1F-04C0-4BB04F8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97155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/>
              <a:pPr>
                <a:spcAft>
                  <a:spcPts val="600"/>
                </a:spcAft>
              </a:pPr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557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68C6D-B2C5-50A5-6806-AE3B130F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99" y="362649"/>
            <a:ext cx="4987728" cy="84722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Oil &amp; Grease 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(Visual)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8434-BE6D-3F46-B5D9-E83B3D5A6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5" y="1295400"/>
            <a:ext cx="5811394" cy="5429923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Oil &amp; Grease (O&amp;G) is one of the </a:t>
            </a:r>
            <a:r>
              <a:rPr lang="en-US" sz="2000" b="1" dirty="0">
                <a:latin typeface="Calibri" panose="020F0502020204030204" pitchFamily="34" charset="0"/>
              </a:rPr>
              <a:t>303(d)</a:t>
            </a:r>
            <a:r>
              <a:rPr lang="en-US" sz="2000" dirty="0">
                <a:latin typeface="Calibri" panose="020F0502020204030204" pitchFamily="34" charset="0"/>
              </a:rPr>
              <a:t> impairment causes.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O&amp;G WQS (narrative only) protect PPWS and F&amp;WP beneficial uses.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Nearly all 303(d) listings are based upon </a:t>
            </a:r>
            <a:r>
              <a:rPr lang="en-US" sz="2000" u="sng" dirty="0">
                <a:latin typeface="Calibri" panose="020F0502020204030204" pitchFamily="34" charset="0"/>
              </a:rPr>
              <a:t>visual</a:t>
            </a:r>
            <a:r>
              <a:rPr lang="en-US" sz="2000" dirty="0">
                <a:latin typeface="Calibri" panose="020F0502020204030204" pitchFamily="34" charset="0"/>
              </a:rPr>
              <a:t> observations of the presence of an </a:t>
            </a:r>
            <a:r>
              <a:rPr lang="en-US" sz="2000" u="sng" dirty="0">
                <a:latin typeface="Calibri" panose="020F0502020204030204" pitchFamily="34" charset="0"/>
              </a:rPr>
              <a:t>oil sheen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There are </a:t>
            </a:r>
            <a:r>
              <a:rPr lang="en-US" sz="2000" u="sng" dirty="0">
                <a:latin typeface="Calibri" panose="020F0502020204030204" pitchFamily="34" charset="0"/>
              </a:rPr>
              <a:t>no O&amp;G field kits</a:t>
            </a:r>
            <a:r>
              <a:rPr lang="en-US" sz="2000" dirty="0">
                <a:latin typeface="Calibri" panose="020F0502020204030204" pitchFamily="34" charset="0"/>
              </a:rPr>
              <a:t>; there is a </a:t>
            </a:r>
            <a:r>
              <a:rPr lang="en-US" sz="2000" u="sng" dirty="0">
                <a:latin typeface="Calibri" panose="020F0502020204030204" pitchFamily="34" charset="0"/>
              </a:rPr>
              <a:t>lab test</a:t>
            </a:r>
            <a:r>
              <a:rPr lang="en-US" sz="2000" dirty="0">
                <a:latin typeface="Calibri" panose="020F0502020204030204" pitchFamily="34" charset="0"/>
              </a:rPr>
              <a:t>, but it is seldom used.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In the field, visually look for the presence of O&amp;G accumulations and/or its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iridescent sheen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 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A common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mistake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 is to report O&amp;G presence when the material causing the sheen is a </a:t>
            </a:r>
            <a:r>
              <a:rPr lang="en-US" sz="2000" u="sng" dirty="0">
                <a:latin typeface="Calibri" panose="020F0502020204030204" pitchFamily="34" charset="0"/>
                <a:sym typeface="Symbol" pitchFamily="18" charset="2"/>
              </a:rPr>
              <a:t>bacterial film</a:t>
            </a:r>
            <a:r>
              <a:rPr lang="en-US" sz="2000" dirty="0">
                <a:latin typeface="Calibri" panose="020F0502020204030204" pitchFamily="34" charset="0"/>
                <a:sym typeface="Symbol" pitchFamily="18" charset="2"/>
              </a:rPr>
              <a:t>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008504-D2A4-4E91-8DFB-8E297027A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427419" y="-4"/>
            <a:ext cx="2716581" cy="6859295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6958160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551836 w 8515751"/>
              <a:gd name="connsiteY6" fmla="*/ 669593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0 w 8515751"/>
              <a:gd name="connsiteY69" fmla="*/ 6857999 h 6857999"/>
              <a:gd name="connsiteX70" fmla="*/ 0 w 8515751"/>
              <a:gd name="connsiteY70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09516 w 8525109"/>
              <a:gd name="connsiteY2" fmla="*/ 93273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524887 w 8525109"/>
              <a:gd name="connsiteY57" fmla="*/ 62495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96072 w 8525109"/>
              <a:gd name="connsiteY55" fmla="*/ 6108482 h 6859293"/>
              <a:gd name="connsiteX56" fmla="*/ 6524887 w 8525109"/>
              <a:gd name="connsiteY56" fmla="*/ 6249538 h 6859293"/>
              <a:gd name="connsiteX57" fmla="*/ 6378787 w 8525109"/>
              <a:gd name="connsiteY57" fmla="*/ 6426429 h 6859293"/>
              <a:gd name="connsiteX58" fmla="*/ 6386119 w 8525109"/>
              <a:gd name="connsiteY58" fmla="*/ 6529594 h 6859293"/>
              <a:gd name="connsiteX59" fmla="*/ 6345764 w 8525109"/>
              <a:gd name="connsiteY59" fmla="*/ 6582653 h 6859293"/>
              <a:gd name="connsiteX60" fmla="*/ 6319732 w 8525109"/>
              <a:gd name="connsiteY60" fmla="*/ 6616734 h 6859293"/>
              <a:gd name="connsiteX61" fmla="*/ 6342151 w 8525109"/>
              <a:gd name="connsiteY61" fmla="*/ 6663823 h 6859293"/>
              <a:gd name="connsiteX62" fmla="*/ 6284371 w 8525109"/>
              <a:gd name="connsiteY62" fmla="*/ 6698219 h 6859293"/>
              <a:gd name="connsiteX63" fmla="*/ 6271742 w 8525109"/>
              <a:gd name="connsiteY63" fmla="*/ 6740121 h 6859293"/>
              <a:gd name="connsiteX64" fmla="*/ 6297326 w 8525109"/>
              <a:gd name="connsiteY64" fmla="*/ 6788280 h 6859293"/>
              <a:gd name="connsiteX65" fmla="*/ 6229226 w 8525109"/>
              <a:gd name="connsiteY65" fmla="*/ 6857684 h 6859293"/>
              <a:gd name="connsiteX66" fmla="*/ 0 w 8525109"/>
              <a:gd name="connsiteY66" fmla="*/ 6859293 h 6859293"/>
              <a:gd name="connsiteX67" fmla="*/ 0 w 8525109"/>
              <a:gd name="connsiteY67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96072 w 8525109"/>
              <a:gd name="connsiteY54" fmla="*/ 61084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544853 w 8525109"/>
              <a:gd name="connsiteY54" fmla="*/ 60195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554700 w 8525109"/>
              <a:gd name="connsiteY52" fmla="*/ 589381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5109" h="6859293">
                <a:moveTo>
                  <a:pt x="0" y="1294"/>
                </a:moveTo>
                <a:lnTo>
                  <a:pt x="8525109" y="0"/>
                </a:lnTo>
                <a:cubicBezTo>
                  <a:pt x="8523098" y="23571"/>
                  <a:pt x="8348955" y="57775"/>
                  <a:pt x="8346944" y="81346"/>
                </a:cubicBezTo>
                <a:cubicBezTo>
                  <a:pt x="8339785" y="115716"/>
                  <a:pt x="8136408" y="130310"/>
                  <a:pt x="8132380" y="160094"/>
                </a:cubicBezTo>
                <a:cubicBezTo>
                  <a:pt x="8099084" y="189352"/>
                  <a:pt x="7801155" y="220285"/>
                  <a:pt x="7789959" y="249711"/>
                </a:cubicBezTo>
                <a:cubicBezTo>
                  <a:pt x="7776471" y="330607"/>
                  <a:pt x="7755406" y="238056"/>
                  <a:pt x="7739796" y="336899"/>
                </a:cubicBezTo>
                <a:cubicBezTo>
                  <a:pt x="7725890" y="409983"/>
                  <a:pt x="7660792" y="339224"/>
                  <a:pt x="7630310" y="391945"/>
                </a:cubicBezTo>
                <a:cubicBezTo>
                  <a:pt x="7656374" y="404037"/>
                  <a:pt x="7551098" y="439421"/>
                  <a:pt x="7548568" y="455733"/>
                </a:cubicBezTo>
                <a:cubicBezTo>
                  <a:pt x="7491249" y="502661"/>
                  <a:pt x="7481432" y="488429"/>
                  <a:pt x="7398684" y="558216"/>
                </a:cubicBezTo>
                <a:lnTo>
                  <a:pt x="7183085" y="655795"/>
                </a:lnTo>
                <a:cubicBezTo>
                  <a:pt x="7174635" y="699934"/>
                  <a:pt x="7119917" y="697845"/>
                  <a:pt x="7100644" y="702928"/>
                </a:cubicBezTo>
                <a:cubicBezTo>
                  <a:pt x="7061979" y="734029"/>
                  <a:pt x="6931985" y="812752"/>
                  <a:pt x="6881664" y="879412"/>
                </a:cubicBezTo>
                <a:cubicBezTo>
                  <a:pt x="6845709" y="1016310"/>
                  <a:pt x="6664543" y="1086816"/>
                  <a:pt x="6648434" y="1205955"/>
                </a:cubicBezTo>
                <a:cubicBezTo>
                  <a:pt x="6615139" y="1235215"/>
                  <a:pt x="6502026" y="1398108"/>
                  <a:pt x="6378545" y="1435483"/>
                </a:cubicBezTo>
                <a:cubicBezTo>
                  <a:pt x="6365056" y="1516378"/>
                  <a:pt x="6193544" y="1821313"/>
                  <a:pt x="6262148" y="1967864"/>
                </a:cubicBezTo>
                <a:cubicBezTo>
                  <a:pt x="6248241" y="2040947"/>
                  <a:pt x="6408938" y="2174610"/>
                  <a:pt x="6378456" y="2263112"/>
                </a:cubicBezTo>
                <a:cubicBezTo>
                  <a:pt x="6404521" y="2275205"/>
                  <a:pt x="6349508" y="2411091"/>
                  <a:pt x="6346980" y="2427403"/>
                </a:cubicBezTo>
                <a:cubicBezTo>
                  <a:pt x="6378138" y="2455016"/>
                  <a:pt x="6329861" y="2500252"/>
                  <a:pt x="6323990" y="2540163"/>
                </a:cubicBezTo>
                <a:cubicBezTo>
                  <a:pt x="6270937" y="2648388"/>
                  <a:pt x="6317811" y="2724717"/>
                  <a:pt x="6299971" y="2854136"/>
                </a:cubicBezTo>
                <a:cubicBezTo>
                  <a:pt x="6296888" y="2891114"/>
                  <a:pt x="6314227" y="2925363"/>
                  <a:pt x="6305256" y="2966440"/>
                </a:cubicBezTo>
                <a:lnTo>
                  <a:pt x="6297430" y="3012274"/>
                </a:lnTo>
                <a:lnTo>
                  <a:pt x="6301903" y="3018825"/>
                </a:lnTo>
                <a:lnTo>
                  <a:pt x="6312288" y="3143056"/>
                </a:lnTo>
                <a:cubicBezTo>
                  <a:pt x="6310891" y="3149752"/>
                  <a:pt x="6583014" y="3475947"/>
                  <a:pt x="6588668" y="3487320"/>
                </a:cubicBezTo>
                <a:cubicBezTo>
                  <a:pt x="6634248" y="3519659"/>
                  <a:pt x="6614325" y="3540071"/>
                  <a:pt x="6585046" y="3572410"/>
                </a:cubicBezTo>
                <a:lnTo>
                  <a:pt x="6629468" y="3624445"/>
                </a:lnTo>
                <a:cubicBezTo>
                  <a:pt x="6652241" y="3718251"/>
                  <a:pt x="6641921" y="3680584"/>
                  <a:pt x="6598751" y="3705365"/>
                </a:cubicBezTo>
                <a:cubicBezTo>
                  <a:pt x="6586841" y="3803279"/>
                  <a:pt x="6545297" y="3677859"/>
                  <a:pt x="6554074" y="3776874"/>
                </a:cubicBezTo>
                <a:cubicBezTo>
                  <a:pt x="6603160" y="3807688"/>
                  <a:pt x="6522549" y="4096085"/>
                  <a:pt x="6542727" y="4144118"/>
                </a:cubicBezTo>
                <a:cubicBezTo>
                  <a:pt x="6562367" y="4176079"/>
                  <a:pt x="6560025" y="4195650"/>
                  <a:pt x="6574700" y="4254383"/>
                </a:cubicBezTo>
                <a:lnTo>
                  <a:pt x="6630782" y="4496524"/>
                </a:lnTo>
                <a:cubicBezTo>
                  <a:pt x="6629041" y="4519390"/>
                  <a:pt x="6642831" y="4584907"/>
                  <a:pt x="6657121" y="4594092"/>
                </a:cubicBezTo>
                <a:cubicBezTo>
                  <a:pt x="6662404" y="4607092"/>
                  <a:pt x="6661388" y="4624229"/>
                  <a:pt x="6675304" y="4627078"/>
                </a:cubicBezTo>
                <a:cubicBezTo>
                  <a:pt x="6692614" y="4633342"/>
                  <a:pt x="6678575" y="4687642"/>
                  <a:pt x="6695194" y="4675881"/>
                </a:cubicBezTo>
                <a:cubicBezTo>
                  <a:pt x="6692850" y="4685480"/>
                  <a:pt x="6692968" y="4696468"/>
                  <a:pt x="6694674" y="4707963"/>
                </a:cubicBezTo>
                <a:lnTo>
                  <a:pt x="6696125" y="4713606"/>
                </a:lnTo>
                <a:lnTo>
                  <a:pt x="6683308" y="4753785"/>
                </a:lnTo>
                <a:cubicBezTo>
                  <a:pt x="6668335" y="4815923"/>
                  <a:pt x="6667993" y="4871470"/>
                  <a:pt x="6662625" y="4925428"/>
                </a:cubicBezTo>
                <a:cubicBezTo>
                  <a:pt x="6658601" y="5005991"/>
                  <a:pt x="6700287" y="4944554"/>
                  <a:pt x="6666282" y="5051023"/>
                </a:cubicBezTo>
                <a:cubicBezTo>
                  <a:pt x="6680923" y="5058719"/>
                  <a:pt x="6681720" y="5071193"/>
                  <a:pt x="6674923" y="5093902"/>
                </a:cubicBezTo>
                <a:cubicBezTo>
                  <a:pt x="6674055" y="5132824"/>
                  <a:pt x="6710642" y="5122188"/>
                  <a:pt x="6688949" y="5165855"/>
                </a:cubicBezTo>
                <a:lnTo>
                  <a:pt x="6713476" y="5228723"/>
                </a:lnTo>
                <a:cubicBezTo>
                  <a:pt x="6707551" y="5226289"/>
                  <a:pt x="6700321" y="5281266"/>
                  <a:pt x="6699741" y="5297032"/>
                </a:cubicBezTo>
                <a:cubicBezTo>
                  <a:pt x="6701613" y="5329833"/>
                  <a:pt x="6674230" y="5339676"/>
                  <a:pt x="6698438" y="5354609"/>
                </a:cubicBezTo>
                <a:lnTo>
                  <a:pt x="6705394" y="5358041"/>
                </a:lnTo>
                <a:cubicBezTo>
                  <a:pt x="6705576" y="5360469"/>
                  <a:pt x="6705758" y="5362897"/>
                  <a:pt x="6705941" y="5365323"/>
                </a:cubicBezTo>
                <a:cubicBezTo>
                  <a:pt x="6705372" y="5369193"/>
                  <a:pt x="6703413" y="5371317"/>
                  <a:pt x="6698760" y="5370482"/>
                </a:cubicBezTo>
                <a:cubicBezTo>
                  <a:pt x="6715543" y="5401859"/>
                  <a:pt x="6682626" y="5435742"/>
                  <a:pt x="6674560" y="5466409"/>
                </a:cubicBezTo>
                <a:cubicBezTo>
                  <a:pt x="6691190" y="5490459"/>
                  <a:pt x="6702277" y="5480278"/>
                  <a:pt x="6698322" y="5544572"/>
                </a:cubicBezTo>
                <a:lnTo>
                  <a:pt x="6673987" y="5608056"/>
                </a:lnTo>
                <a:lnTo>
                  <a:pt x="6665359" y="5658280"/>
                </a:lnTo>
                <a:lnTo>
                  <a:pt x="6718420" y="5748969"/>
                </a:lnTo>
                <a:cubicBezTo>
                  <a:pt x="6736039" y="5789564"/>
                  <a:pt x="6562893" y="5836768"/>
                  <a:pt x="6554700" y="5893814"/>
                </a:cubicBezTo>
                <a:cubicBezTo>
                  <a:pt x="6525772" y="5938916"/>
                  <a:pt x="6588431" y="5944420"/>
                  <a:pt x="6544853" y="6019582"/>
                </a:cubicBezTo>
                <a:cubicBezTo>
                  <a:pt x="6561064" y="6041815"/>
                  <a:pt x="6507729" y="6219301"/>
                  <a:pt x="6524887" y="6249538"/>
                </a:cubicBezTo>
                <a:cubicBezTo>
                  <a:pt x="6491924" y="6350069"/>
                  <a:pt x="6375368" y="6363960"/>
                  <a:pt x="6378787" y="6426429"/>
                </a:cubicBezTo>
                <a:cubicBezTo>
                  <a:pt x="6377191" y="6484448"/>
                  <a:pt x="6423364" y="6440545"/>
                  <a:pt x="6386119" y="6529594"/>
                </a:cubicBezTo>
                <a:cubicBezTo>
                  <a:pt x="6385279" y="6550368"/>
                  <a:pt x="6339298" y="6562912"/>
                  <a:pt x="6345764" y="6582653"/>
                </a:cubicBezTo>
                <a:lnTo>
                  <a:pt x="6319732" y="6616734"/>
                </a:lnTo>
                <a:lnTo>
                  <a:pt x="6342151" y="6663823"/>
                </a:lnTo>
                <a:lnTo>
                  <a:pt x="6284371" y="6698219"/>
                </a:lnTo>
                <a:cubicBezTo>
                  <a:pt x="6275919" y="6719928"/>
                  <a:pt x="6288754" y="6713569"/>
                  <a:pt x="6271742" y="6740121"/>
                </a:cubicBezTo>
                <a:cubicBezTo>
                  <a:pt x="6276761" y="6763000"/>
                  <a:pt x="6287023" y="6777558"/>
                  <a:pt x="6297326" y="6788280"/>
                </a:cubicBezTo>
                <a:cubicBezTo>
                  <a:pt x="6298521" y="6802579"/>
                  <a:pt x="6228030" y="6843385"/>
                  <a:pt x="6229226" y="6857684"/>
                </a:cubicBezTo>
                <a:lnTo>
                  <a:pt x="0" y="6859293"/>
                </a:lnTo>
                <a:lnTo>
                  <a:pt x="0" y="129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7F535C9-7CC8-4CF6-ACB6-19C8F963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7009">
            <a:off x="7786620" y="813415"/>
            <a:ext cx="102571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DED224-1C09-48A0-B193-062E88A1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987" y="3422445"/>
            <a:ext cx="2728515" cy="27321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rainbow in the sky&#10;&#10;Description automatically generated with low confidence">
            <a:extLst>
              <a:ext uri="{FF2B5EF4-FFF2-40B4-BE49-F238E27FC236}">
                <a16:creationId xmlns:a16="http://schemas.microsoft.com/office/drawing/2014/main" id="{B53ACE51-00C8-0FCC-4B26-3AEF71E21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82" r="2668" b="1"/>
          <a:stretch/>
        </p:blipFill>
        <p:spPr>
          <a:xfrm>
            <a:off x="6072517" y="3579285"/>
            <a:ext cx="2493354" cy="2418420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AFB74E1F-5C8C-4335-9A1B-CD83BD04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2293">
            <a:off x="8048904" y="3188358"/>
            <a:ext cx="923550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BDB288CF-D271-4269-9FD5-964BE4D4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799" y="540333"/>
            <a:ext cx="2727201" cy="27516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IMGP7724 Delaware Creek,  biological film8-18-10.JPG">
            <a:extLst>
              <a:ext uri="{FF2B5EF4-FFF2-40B4-BE49-F238E27FC236}">
                <a16:creationId xmlns:a16="http://schemas.microsoft.com/office/drawing/2014/main" id="{B95278E4-C951-6D5F-997B-895BA3695A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275" b="3"/>
          <a:stretch/>
        </p:blipFill>
        <p:spPr>
          <a:xfrm>
            <a:off x="6537453" y="699909"/>
            <a:ext cx="2485899" cy="24299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ACE1-31B4-6D8F-A88B-EA2587B2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97155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/>
              <a:pPr>
                <a:spcAft>
                  <a:spcPts val="600"/>
                </a:spcAft>
              </a:pPr>
              <a:t>23</a:t>
            </a:fld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43293-102A-81E7-D072-69F56552CDB6}"/>
              </a:ext>
            </a:extLst>
          </p:cNvPr>
          <p:cNvSpPr txBox="1"/>
          <p:nvPr/>
        </p:nvSpPr>
        <p:spPr>
          <a:xfrm>
            <a:off x="6258829" y="579765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Environmental_impact_of_the_petroleum_indust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A5A27-7D01-97C2-72CE-39ECE7A75AB9}"/>
              </a:ext>
            </a:extLst>
          </p:cNvPr>
          <p:cNvSpPr txBox="1"/>
          <p:nvPr/>
        </p:nvSpPr>
        <p:spPr>
          <a:xfrm>
            <a:off x="7187025" y="697468"/>
            <a:ext cx="1295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False O&amp;G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49521F-52D4-D4BB-BE8E-4B3FB949A570}"/>
              </a:ext>
            </a:extLst>
          </p:cNvPr>
          <p:cNvSpPr txBox="1"/>
          <p:nvPr/>
        </p:nvSpPr>
        <p:spPr>
          <a:xfrm>
            <a:off x="6673496" y="3581400"/>
            <a:ext cx="1295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True O&amp;G</a:t>
            </a:r>
          </a:p>
        </p:txBody>
      </p:sp>
    </p:spTree>
    <p:extLst>
      <p:ext uri="{BB962C8B-B14F-4D97-AF65-F5344CB8AC3E}">
        <p14:creationId xmlns:p14="http://schemas.microsoft.com/office/powerpoint/2010/main" val="84803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5AD7A-C8BD-7345-E263-4905E62A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890527" cy="124529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Odors  </a:t>
            </a:r>
            <a:r>
              <a:rPr lang="en-US" sz="3600" dirty="0"/>
              <a:t>(at Sampling Site)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E731-FAF6-F301-A264-215B6AEDB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95" y="1510769"/>
            <a:ext cx="5486589" cy="5042431"/>
          </a:xfrm>
          <a:solidFill>
            <a:schemeClr val="tx1">
              <a:alpha val="14000"/>
            </a:schemeClr>
          </a:solidFill>
        </p:spPr>
        <p:txBody>
          <a:bodyPr>
            <a:normAutofit lnSpcReduction="10000"/>
          </a:bodyPr>
          <a:lstStyle/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u="sng" dirty="0">
                <a:solidFill>
                  <a:srgbClr val="FFFFCC"/>
                </a:solidFill>
                <a:latin typeface="Calibri" panose="020F0502020204030204" pitchFamily="34" charset="0"/>
              </a:rPr>
              <a:t>Not a Test Kit parameter</a:t>
            </a:r>
            <a:r>
              <a:rPr lang="en-US" sz="2000" dirty="0">
                <a:latin typeface="Calibri" panose="020F0502020204030204" pitchFamily="34" charset="0"/>
              </a:rPr>
              <a:t>, but very </a:t>
            </a:r>
            <a:r>
              <a:rPr lang="en-US" sz="2000" u="sng" dirty="0">
                <a:latin typeface="Calibri" panose="020F0502020204030204" pitchFamily="34" charset="0"/>
              </a:rPr>
              <a:t>important indicator</a:t>
            </a:r>
            <a:r>
              <a:rPr lang="en-US" sz="2000" dirty="0">
                <a:latin typeface="Calibri" panose="020F0502020204030204" pitchFamily="34" charset="0"/>
              </a:rPr>
              <a:t> of pollution or environmental problems.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Odors such as sewage, gas, chemicals or solvents should be noted on field forms.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b="1" dirty="0">
                <a:solidFill>
                  <a:srgbClr val="FFFFCC"/>
                </a:solidFill>
                <a:latin typeface="Calibri" panose="020F0502020204030204" pitchFamily="34" charset="0"/>
              </a:rPr>
              <a:t>Sulfides</a:t>
            </a:r>
            <a:r>
              <a:rPr lang="en-US" sz="2000" dirty="0">
                <a:latin typeface="Calibri" panose="020F0502020204030204" pitchFamily="34" charset="0"/>
              </a:rPr>
              <a:t> (rotten egg smell) may indicate </a:t>
            </a:r>
            <a:r>
              <a:rPr lang="en-US" sz="2000" u="sng" dirty="0">
                <a:latin typeface="Calibri" panose="020F0502020204030204" pitchFamily="34" charset="0"/>
              </a:rPr>
              <a:t>sewage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u="sng" dirty="0">
                <a:latin typeface="Calibri" panose="020F0502020204030204" pitchFamily="34" charset="0"/>
              </a:rPr>
              <a:t>industrial</a:t>
            </a:r>
            <a:r>
              <a:rPr lang="en-US" sz="2000" dirty="0">
                <a:latin typeface="Calibri" panose="020F0502020204030204" pitchFamily="34" charset="0"/>
              </a:rPr>
              <a:t> discharges or waterbodies with </a:t>
            </a:r>
            <a:r>
              <a:rPr lang="en-US" sz="2000" u="sng" dirty="0">
                <a:latin typeface="Calibri" panose="020F0502020204030204" pitchFamily="34" charset="0"/>
              </a:rPr>
              <a:t>no DO</a:t>
            </a:r>
            <a:r>
              <a:rPr lang="en-US" sz="2000" dirty="0">
                <a:latin typeface="Calibri" panose="020F0502020204030204" pitchFamily="34" charset="0"/>
              </a:rPr>
              <a:t> (anoxic).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b="1" dirty="0">
                <a:solidFill>
                  <a:srgbClr val="FFFFCC"/>
                </a:solidFill>
                <a:latin typeface="Calibri" panose="020F0502020204030204" pitchFamily="34" charset="0"/>
              </a:rPr>
              <a:t>Rancid or sour</a:t>
            </a:r>
            <a:r>
              <a:rPr lang="en-US" sz="2000" dirty="0">
                <a:latin typeface="Calibri" panose="020F0502020204030204" pitchFamily="34" charset="0"/>
              </a:rPr>
              <a:t> odors are commonly traced to </a:t>
            </a:r>
            <a:r>
              <a:rPr lang="en-US" sz="2000" u="sng" dirty="0">
                <a:latin typeface="Calibri" panose="020F0502020204030204" pitchFamily="34" charset="0"/>
              </a:rPr>
              <a:t>food</a:t>
            </a:r>
            <a:r>
              <a:rPr lang="en-US" sz="2000" dirty="0">
                <a:latin typeface="Calibri" panose="020F0502020204030204" pitchFamily="34" charset="0"/>
              </a:rPr>
              <a:t> preparation facilities.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 careful!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Many odors indicate presence of toxic, even deadly, chemicals, or are themselves toxic.</a:t>
            </a:r>
            <a:endParaRPr lang="en-US" sz="2000" dirty="0"/>
          </a:p>
        </p:txBody>
      </p:sp>
      <p:pic>
        <p:nvPicPr>
          <p:cNvPr id="10" name="Picture 9" descr="A picture containing outdoor, tree, ramp&#10;&#10;Description automatically generated">
            <a:extLst>
              <a:ext uri="{FF2B5EF4-FFF2-40B4-BE49-F238E27FC236}">
                <a16:creationId xmlns:a16="http://schemas.microsoft.com/office/drawing/2014/main" id="{3304A154-137D-C34C-B285-5C518E190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53641"/>
            <a:ext cx="3124199" cy="24993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93A88-6431-0ACB-D4E7-3D202B11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971550" cy="365125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2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899" y="1371190"/>
            <a:ext cx="3590498" cy="867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Questions 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230" y="2134209"/>
            <a:ext cx="3630300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2956" y="421767"/>
            <a:ext cx="2135438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600" y="1013593"/>
            <a:ext cx="1277979" cy="1340103"/>
          </a:xfrm>
          <a:prstGeom prst="rect">
            <a:avLst/>
          </a:prstGeom>
          <a:noFill/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9140" y="4490695"/>
            <a:ext cx="1553456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895" y="2718681"/>
            <a:ext cx="3849061" cy="292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Vernon Seaman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Manager, Envir. And Energy Planning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INCOG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Two West 2</a:t>
            </a:r>
            <a:r>
              <a:rPr lang="en-US" i="1" baseline="30000" dirty="0"/>
              <a:t>nd </a:t>
            </a:r>
            <a:r>
              <a:rPr lang="en-US" i="1" dirty="0"/>
              <a:t>Street, Ste 800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Tulsa, OK 74103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(918) 579-9451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vseaman@incog.org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471" y="5268861"/>
            <a:ext cx="1643930" cy="36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384" y="3474311"/>
            <a:ext cx="2897816" cy="1593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45018" y="6035040"/>
            <a:ext cx="694182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fld id="{746FB596-432D-499C-9187-B7F052D14381}" type="slidenum">
              <a:rPr lang="en-US" sz="20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25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AAA0E-1F07-4BE1-98C6-5EA7DF2B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ctr">
            <a:normAutofit/>
          </a:bodyPr>
          <a:lstStyle/>
          <a:p>
            <a:pPr algn="l"/>
            <a:r>
              <a:rPr kumimoji="0" lang="en-US" sz="4300" b="0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Types of Field Instruments</a:t>
            </a:r>
            <a:endParaRPr lang="en-US" sz="4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C0D0-877B-45F9-B0B2-DF94479C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8600" y="6172200"/>
            <a:ext cx="685800" cy="36512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6" descr="color disk test kit">
            <a:extLst>
              <a:ext uri="{FF2B5EF4-FFF2-40B4-BE49-F238E27FC236}">
                <a16:creationId xmlns:a16="http://schemas.microsoft.com/office/drawing/2014/main" id="{C87F33BE-F99B-4703-ACC4-015EACDF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889" y="662306"/>
            <a:ext cx="1219200" cy="146548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FE4B6287-F474-4E89-B1A4-383A17D4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138" y="913871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Comparator Test Kits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3696F798-ED1F-4460-B217-0AA23EE9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689" y="2229685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Test Strips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BFC59634-FA03-4CF8-AB58-C11B0EB86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189" y="3391105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Titrations</a:t>
            </a:r>
          </a:p>
        </p:txBody>
      </p:sp>
      <p:pic>
        <p:nvPicPr>
          <p:cNvPr id="20" name="Picture 12" descr="Colorimeter HACH">
            <a:extLst>
              <a:ext uri="{FF2B5EF4-FFF2-40B4-BE49-F238E27FC236}">
                <a16:creationId xmlns:a16="http://schemas.microsoft.com/office/drawing/2014/main" id="{4CDA9058-CC35-4BFD-A4D0-8C21EB1E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488" y="4030499"/>
            <a:ext cx="1257301" cy="1257301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21" name="Text Box 13">
            <a:extLst>
              <a:ext uri="{FF2B5EF4-FFF2-40B4-BE49-F238E27FC236}">
                <a16:creationId xmlns:a16="http://schemas.microsoft.com/office/drawing/2014/main" id="{C8789D4D-B2E6-4116-9C7D-87E663C7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689" y="4563899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Colorimeters</a:t>
            </a:r>
          </a:p>
        </p:txBody>
      </p:sp>
      <p:pic>
        <p:nvPicPr>
          <p:cNvPr id="22" name="Picture 16" descr="multi-test field kit">
            <a:extLst>
              <a:ext uri="{FF2B5EF4-FFF2-40B4-BE49-F238E27FC236}">
                <a16:creationId xmlns:a16="http://schemas.microsoft.com/office/drawing/2014/main" id="{A6FD8F55-E4B3-4CCB-B162-0E797DA8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089" y="5090588"/>
            <a:ext cx="1539270" cy="1210037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24" name="Text Box 17">
            <a:extLst>
              <a:ext uri="{FF2B5EF4-FFF2-40B4-BE49-F238E27FC236}">
                <a16:creationId xmlns:a16="http://schemas.microsoft.com/office/drawing/2014/main" id="{2BFCCB1E-3A08-418C-A8D3-55B1AFA19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652" y="55926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Multi-Test Kits</a:t>
            </a:r>
          </a:p>
        </p:txBody>
      </p:sp>
      <p:pic>
        <p:nvPicPr>
          <p:cNvPr id="26" name="Picture 10" descr="Titration in field">
            <a:extLst>
              <a:ext uri="{FF2B5EF4-FFF2-40B4-BE49-F238E27FC236}">
                <a16:creationId xmlns:a16="http://schemas.microsoft.com/office/drawing/2014/main" id="{50B65A82-4FE4-4A97-A07F-A95F376E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133" y="2965419"/>
            <a:ext cx="1492155" cy="129368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7" name="Picture 8" descr="test strip">
            <a:extLst>
              <a:ext uri="{FF2B5EF4-FFF2-40B4-BE49-F238E27FC236}">
                <a16:creationId xmlns:a16="http://schemas.microsoft.com/office/drawing/2014/main" id="{3DD76995-3DF4-4829-B545-7E5D22A0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3089" y="1934633"/>
            <a:ext cx="1371600" cy="114519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29" name="Text Box 18">
            <a:extLst>
              <a:ext uri="{FF2B5EF4-FFF2-40B4-BE49-F238E27FC236}">
                <a16:creationId xmlns:a16="http://schemas.microsoft.com/office/drawing/2014/main" id="{57E89032-D10B-4CE3-8496-38B2C3B2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44" y="2922378"/>
            <a:ext cx="3594056" cy="1914370"/>
          </a:xfrm>
          <a:prstGeom prst="rect">
            <a:avLst/>
          </a:prstGeom>
          <a:solidFill>
            <a:srgbClr val="003366">
              <a:alpha val="73000"/>
            </a:srgbClr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These types of kits rely upon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chemical reactions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 indicate the presence and/or concentration of a specific parameter.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D137EF96-9B0A-458B-97C8-8E87BF4C9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89" y="6171405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 endorsement of products is intended.</a:t>
            </a: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57CBE4F1-5008-469C-AC7E-DF6B9662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75" y="5038332"/>
            <a:ext cx="3594056" cy="806375"/>
          </a:xfrm>
          <a:prstGeom prst="rect">
            <a:avLst/>
          </a:prstGeom>
          <a:solidFill>
            <a:srgbClr val="003366">
              <a:alpha val="73000"/>
            </a:srgbClr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should be written for each device and procedure.</a:t>
            </a:r>
          </a:p>
        </p:txBody>
      </p:sp>
    </p:spTree>
    <p:extLst>
      <p:ext uri="{BB962C8B-B14F-4D97-AF65-F5344CB8AC3E}">
        <p14:creationId xmlns:p14="http://schemas.microsoft.com/office/powerpoint/2010/main" val="134955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AAA0E-1F07-4BE1-98C6-5EA7DF2B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ctr">
            <a:normAutofit/>
          </a:bodyPr>
          <a:lstStyle/>
          <a:p>
            <a:pPr algn="l"/>
            <a:r>
              <a:rPr kumimoji="0" lang="en-US" sz="4300" b="0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Types of Field Instruments</a:t>
            </a:r>
            <a:endParaRPr lang="en-US" sz="4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C0D0-877B-45F9-B0B2-DF94479C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8600" y="6172200"/>
            <a:ext cx="685800" cy="36512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57E89032-D10B-4CE3-8496-38B2C3B2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44" y="3040356"/>
            <a:ext cx="3388167" cy="1175706"/>
          </a:xfrm>
          <a:prstGeom prst="rect">
            <a:avLst/>
          </a:prstGeom>
          <a:solidFill>
            <a:srgbClr val="003366">
              <a:alpha val="73000"/>
            </a:srgbClr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These types of kits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measure directly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concentration of one or more parameters.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D137EF96-9B0A-458B-97C8-8E87BF4C9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89" y="6171405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 endorsement of products is intended.</a:t>
            </a: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57CBE4F1-5008-469C-AC7E-DF6B9662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06" y="4713881"/>
            <a:ext cx="3388167" cy="806375"/>
          </a:xfrm>
          <a:prstGeom prst="rect">
            <a:avLst/>
          </a:prstGeom>
          <a:solidFill>
            <a:srgbClr val="003366">
              <a:alpha val="73000"/>
            </a:srgbClr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should be written for each device and procedure.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4DCA7A51-FBF3-47E9-994D-E25C52D0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788" y="570602"/>
            <a:ext cx="1484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Test Pens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358CC525-C35D-49D5-84D5-514B8245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172" y="1654314"/>
            <a:ext cx="2205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Parameter Meters</a:t>
            </a:r>
          </a:p>
        </p:txBody>
      </p:sp>
      <p:pic>
        <p:nvPicPr>
          <p:cNvPr id="39" name="Picture 9" descr="sonde">
            <a:extLst>
              <a:ext uri="{FF2B5EF4-FFF2-40B4-BE49-F238E27FC236}">
                <a16:creationId xmlns:a16="http://schemas.microsoft.com/office/drawing/2014/main" id="{96CA786D-F580-4D07-8958-D998AAD3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826" y="2746050"/>
            <a:ext cx="752708" cy="57308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40" name="Picture 10" descr="multiprobe meter">
            <a:extLst>
              <a:ext uri="{FF2B5EF4-FFF2-40B4-BE49-F238E27FC236}">
                <a16:creationId xmlns:a16="http://schemas.microsoft.com/office/drawing/2014/main" id="{BF48347F-2090-404B-9CF4-06FE7C94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059" y="2637179"/>
            <a:ext cx="831940" cy="145007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1" name="Text Box 11">
            <a:extLst>
              <a:ext uri="{FF2B5EF4-FFF2-40B4-BE49-F238E27FC236}">
                <a16:creationId xmlns:a16="http://schemas.microsoft.com/office/drawing/2014/main" id="{F1864DDC-E790-4C9A-A2F9-B85D5EA9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606" y="2451373"/>
            <a:ext cx="14980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Multi-Parameter Meters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4D692900-D67C-4BA6-999A-A0F73482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225" y="4408908"/>
            <a:ext cx="19504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Field Fluorometers</a:t>
            </a:r>
          </a:p>
        </p:txBody>
      </p:sp>
      <p:pic>
        <p:nvPicPr>
          <p:cNvPr id="43" name="Picture 16" descr="pygmy meter">
            <a:extLst>
              <a:ext uri="{FF2B5EF4-FFF2-40B4-BE49-F238E27FC236}">
                <a16:creationId xmlns:a16="http://schemas.microsoft.com/office/drawing/2014/main" id="{9D3F1034-87FB-4ADD-AE58-008EFD67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459" y="5275604"/>
            <a:ext cx="1214183" cy="913417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44" name="Picture 17" descr="QA pics 019">
            <a:extLst>
              <a:ext uri="{FF2B5EF4-FFF2-40B4-BE49-F238E27FC236}">
                <a16:creationId xmlns:a16="http://schemas.microsoft.com/office/drawing/2014/main" id="{3F1DD1D1-5E62-45F7-AFB0-F0F5955A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262" y="5593894"/>
            <a:ext cx="1135760" cy="853916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5" name="Text Box 18">
            <a:extLst>
              <a:ext uri="{FF2B5EF4-FFF2-40B4-BE49-F238E27FC236}">
                <a16:creationId xmlns:a16="http://schemas.microsoft.com/office/drawing/2014/main" id="{34871C25-DAB9-4D0A-B15A-50B26C446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419" y="5613280"/>
            <a:ext cx="15745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Flow Meters</a:t>
            </a:r>
          </a:p>
        </p:txBody>
      </p:sp>
      <p:pic>
        <p:nvPicPr>
          <p:cNvPr id="46" name="Picture 5" descr="test pen">
            <a:extLst>
              <a:ext uri="{FF2B5EF4-FFF2-40B4-BE49-F238E27FC236}">
                <a16:creationId xmlns:a16="http://schemas.microsoft.com/office/drawing/2014/main" id="{C7009E87-F859-4904-9264-9C970CFE4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242" y="288977"/>
            <a:ext cx="896158" cy="1028064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47" name="Picture 7" descr="DO-meter">
            <a:extLst>
              <a:ext uri="{FF2B5EF4-FFF2-40B4-BE49-F238E27FC236}">
                <a16:creationId xmlns:a16="http://schemas.microsoft.com/office/drawing/2014/main" id="{4022E573-2429-4EDE-B234-BBBFB2CD8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158" y="1387047"/>
            <a:ext cx="1012192" cy="112755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48" name="Picture 9" descr="sonde">
            <a:extLst>
              <a:ext uri="{FF2B5EF4-FFF2-40B4-BE49-F238E27FC236}">
                <a16:creationId xmlns:a16="http://schemas.microsoft.com/office/drawing/2014/main" id="{B1AC7F47-5E8B-457A-9F8F-76C289E24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020" y="2625352"/>
            <a:ext cx="1007400" cy="76700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49" name="Picture 12" descr="fluorometer for field">
            <a:extLst>
              <a:ext uri="{FF2B5EF4-FFF2-40B4-BE49-F238E27FC236}">
                <a16:creationId xmlns:a16="http://schemas.microsoft.com/office/drawing/2014/main" id="{1B65576F-2754-4F34-8945-4FDCA5D9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713" y="3714969"/>
            <a:ext cx="1031732" cy="97877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50" name="Picture 14" descr="turbidimeter field2">
            <a:extLst>
              <a:ext uri="{FF2B5EF4-FFF2-40B4-BE49-F238E27FC236}">
                <a16:creationId xmlns:a16="http://schemas.microsoft.com/office/drawing/2014/main" id="{082B6ACF-32C4-4D36-81DA-6D743AEB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4215" y="4346038"/>
            <a:ext cx="1313115" cy="82804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99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IMGP1603">
            <a:extLst>
              <a:ext uri="{FF2B5EF4-FFF2-40B4-BE49-F238E27FC236}">
                <a16:creationId xmlns:a16="http://schemas.microsoft.com/office/drawing/2014/main" id="{44EE37B5-6428-4698-9041-88FEE8ED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l="9667" r="-1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4C713-0F8A-4A08-B478-7A0D0BED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65862"/>
            <a:ext cx="3261423" cy="4726276"/>
          </a:xfrm>
        </p:spPr>
        <p:txBody>
          <a:bodyPr>
            <a:normAutofit/>
          </a:bodyPr>
          <a:lstStyle/>
          <a:p>
            <a:pPr algn="r"/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Equipment and Supplies Basics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4741-E947-4EAC-AF6D-0A053F36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5" y="381000"/>
            <a:ext cx="5333994" cy="5715000"/>
          </a:xfrm>
          <a:solidFill>
            <a:schemeClr val="bg1">
              <a:lumMod val="75000"/>
              <a:lumOff val="25000"/>
              <a:alpha val="48000"/>
            </a:schemeClr>
          </a:solidFill>
        </p:spPr>
        <p:txBody>
          <a:bodyPr anchor="ctr">
            <a:normAutofit/>
          </a:bodyPr>
          <a:lstStyle/>
          <a:p>
            <a:pPr>
              <a:spcBef>
                <a:spcPts val="2400"/>
              </a:spcBef>
              <a:buClrTx/>
            </a:pP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Maintain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all sampling equipment in good operating order.</a:t>
            </a:r>
          </a:p>
          <a:p>
            <a:pPr>
              <a:spcBef>
                <a:spcPts val="2400"/>
              </a:spcBef>
              <a:buClrTx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Properly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store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all equipment and supplies.</a:t>
            </a:r>
          </a:p>
          <a:p>
            <a:pPr>
              <a:spcBef>
                <a:spcPts val="2400"/>
              </a:spcBef>
              <a:buClrTx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Keep a supply of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consumables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such as standards and reagents.  </a:t>
            </a:r>
          </a:p>
          <a:p>
            <a:pPr>
              <a:spcBef>
                <a:spcPts val="2400"/>
              </a:spcBef>
              <a:buClrTx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Watch expiration dates and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replace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as needed.</a:t>
            </a:r>
          </a:p>
          <a:p>
            <a:pPr>
              <a:spcBef>
                <a:spcPts val="2400"/>
              </a:spcBef>
              <a:buClrTx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Carry new batteries and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spare parts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with equipment in the field.</a:t>
            </a:r>
          </a:p>
          <a:p>
            <a:pPr>
              <a:spcBef>
                <a:spcPts val="2400"/>
              </a:spcBef>
              <a:buClrTx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Document in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Maintenance Logs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every action taken.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4EC94-71BA-4CAD-BB83-0D4F296A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6111874"/>
            <a:ext cx="67540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88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AAA0E-1F07-4BE1-98C6-5EA7DF2B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22" y="381000"/>
            <a:ext cx="4385163" cy="1250580"/>
          </a:xfrm>
        </p:spPr>
        <p:txBody>
          <a:bodyPr anchor="ctr">
            <a:normAutofit/>
          </a:bodyPr>
          <a:lstStyle/>
          <a:p>
            <a:pPr algn="l"/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Written Procedures and SOPs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E89E-E0E0-4B1A-A62A-1C322B805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83980"/>
            <a:ext cx="5524500" cy="4648200"/>
          </a:xfrm>
        </p:spPr>
        <p:txBody>
          <a:bodyPr anchor="t">
            <a:normAutofit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Field work should always be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planned well with SOPs or other written procedures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574675" marR="0" lvl="1" indent="-342900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Purpose, methods, goals.</a:t>
            </a:r>
          </a:p>
          <a:p>
            <a:pPr marL="574675" marR="0" lvl="1" indent="-342900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Equipment and supplies needed.</a:t>
            </a:r>
          </a:p>
          <a:p>
            <a:pPr marL="574675" marR="0" lvl="1" indent="-342900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Training, levels of skill and knowledge.</a:t>
            </a:r>
          </a:p>
          <a:p>
            <a:pPr marL="574675" marR="0" lvl="1" indent="-342900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Safety of field crews and the public.</a:t>
            </a:r>
          </a:p>
          <a:p>
            <a:pPr marL="574675" marR="0" lvl="1" indent="-342900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Update SOPs frequently as needed.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Include 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 Levels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” for your screening tests: the limits of a test result beyond which is an indication of a pollution problem.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4200B-4C5C-4E3B-9E79-2344AEB0E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20" y="1295400"/>
            <a:ext cx="2474558" cy="35350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C0D0-877B-45F9-B0B2-DF94479C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8976" y="6314583"/>
            <a:ext cx="430204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65E02-AE6C-4FBD-B6CD-8F7AEB2DA596}"/>
              </a:ext>
            </a:extLst>
          </p:cNvPr>
          <p:cNvSpPr txBox="1"/>
          <p:nvPr/>
        </p:nvSpPr>
        <p:spPr>
          <a:xfrm>
            <a:off x="6450811" y="4876800"/>
            <a:ext cx="199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SOP Document 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2242C-C601-BA0A-3F99-33B25E504E87}"/>
              </a:ext>
            </a:extLst>
          </p:cNvPr>
          <p:cNvSpPr/>
          <p:nvPr/>
        </p:nvSpPr>
        <p:spPr>
          <a:xfrm>
            <a:off x="342900" y="5334000"/>
            <a:ext cx="5143500" cy="980583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1B05-FBC5-49DF-B16C-9AB212D7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3" y="344744"/>
            <a:ext cx="5605629" cy="798256"/>
          </a:xfrm>
        </p:spPr>
        <p:txBody>
          <a:bodyPr>
            <a:normAutofit/>
          </a:bodyPr>
          <a:lstStyle/>
          <a:p>
            <a:pPr algn="l"/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Instrument Calibration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FC7E-F753-486A-9151-3FE448B2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3" y="1455061"/>
            <a:ext cx="5782916" cy="517433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itchFamily="34" charset="0"/>
              </a:rPr>
              <a:t>Some instruments require </a:t>
            </a:r>
            <a:r>
              <a:rPr lang="en-US" sz="2000" u="sng" dirty="0">
                <a:latin typeface="Calibri" pitchFamily="34" charset="0"/>
              </a:rPr>
              <a:t>calibration</a:t>
            </a:r>
            <a:r>
              <a:rPr lang="en-US" sz="2000" dirty="0">
                <a:latin typeface="Calibri" pitchFamily="34" charset="0"/>
              </a:rPr>
              <a:t> before analysis. 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itchFamily="34" charset="0"/>
              </a:rPr>
              <a:t>Calibration is the comparison of an instrument reading to the </a:t>
            </a:r>
            <a:r>
              <a:rPr lang="en-US" sz="2000" u="sng" dirty="0">
                <a:latin typeface="Calibri" pitchFamily="34" charset="0"/>
              </a:rPr>
              <a:t>known value of a standard</a:t>
            </a:r>
            <a:r>
              <a:rPr lang="en-US" sz="2000" dirty="0">
                <a:latin typeface="Calibri" pitchFamily="34" charset="0"/>
              </a:rPr>
              <a:t>.  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i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Example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Calibration cond. std. = 1,050 uS/cm.     Set the instrument to read 1,050.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itchFamily="34" charset="0"/>
              </a:rPr>
              <a:t>Use written calibration </a:t>
            </a:r>
            <a:r>
              <a:rPr lang="en-US" sz="2000" u="sng" dirty="0">
                <a:latin typeface="Calibri" pitchFamily="34" charset="0"/>
              </a:rPr>
              <a:t>procedures or SOPs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itchFamily="34" charset="0"/>
              </a:rPr>
              <a:t>Never use </a:t>
            </a:r>
            <a:r>
              <a:rPr lang="en-US" sz="2000" u="sng" dirty="0">
                <a:latin typeface="Calibri" pitchFamily="34" charset="0"/>
              </a:rPr>
              <a:t>expired</a:t>
            </a:r>
            <a:r>
              <a:rPr lang="en-US" sz="2000" dirty="0">
                <a:latin typeface="Calibri" pitchFamily="34" charset="0"/>
              </a:rPr>
              <a:t> calibration standards; always </a:t>
            </a:r>
            <a:r>
              <a:rPr lang="en-US" sz="2000" u="sng" dirty="0">
                <a:latin typeface="Calibri" pitchFamily="34" charset="0"/>
              </a:rPr>
              <a:t>store</a:t>
            </a:r>
            <a:r>
              <a:rPr lang="en-US" sz="2000" dirty="0">
                <a:latin typeface="Calibri" pitchFamily="34" charset="0"/>
              </a:rPr>
              <a:t> chemicals properly to preserve quality. 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itchFamily="34" charset="0"/>
              </a:rPr>
              <a:t>Calibration requires </a:t>
            </a:r>
            <a:r>
              <a:rPr lang="en-US" sz="2000" u="sng" dirty="0">
                <a:latin typeface="Calibri" pitchFamily="34" charset="0"/>
              </a:rPr>
              <a:t>adjustments </a:t>
            </a:r>
            <a:r>
              <a:rPr lang="en-US" sz="2000" dirty="0">
                <a:latin typeface="Calibri" pitchFamily="34" charset="0"/>
              </a:rPr>
              <a:t>to ensure the instrument is reporting the correct values.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Tx/>
            </a:pPr>
            <a:r>
              <a:rPr lang="en-US" sz="2000" dirty="0">
                <a:latin typeface="Calibri" pitchFamily="34" charset="0"/>
              </a:rPr>
              <a:t>Record all calibration results in a </a:t>
            </a:r>
            <a:r>
              <a:rPr lang="en-US" sz="2000" u="sng" dirty="0">
                <a:latin typeface="Calibri" pitchFamily="34" charset="0"/>
              </a:rPr>
              <a:t>calibration log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95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9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7507489-2804-4ABB-B78A-F03FD857C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4329" y="2667001"/>
            <a:ext cx="1352169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A0C3A-F360-4171-BDD1-B1CCB83C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2722" y="6239411"/>
            <a:ext cx="759278" cy="2738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7C40F-DF1F-4582-3BDD-17717442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81000"/>
            <a:ext cx="4914899" cy="1174380"/>
          </a:xfrm>
        </p:spPr>
        <p:txBody>
          <a:bodyPr anchor="b">
            <a:noAutofit/>
          </a:bodyPr>
          <a:lstStyle/>
          <a:p>
            <a:pPr algn="l"/>
            <a:r>
              <a:rPr kumimoji="0" lang="en-US" sz="4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Calibration Practices and Concerns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C9523-02C4-7785-2AF2-796337A9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752600"/>
            <a:ext cx="5658775" cy="48768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Tx/>
              <a:buNone/>
            </a:pPr>
            <a:r>
              <a:rPr lang="en-US" sz="2200" u="sng" dirty="0">
                <a:latin typeface="Calibri" pitchFamily="34" charset="0"/>
              </a:rPr>
              <a:t>When to calibrate</a:t>
            </a:r>
            <a:r>
              <a:rPr lang="en-US" sz="2200" dirty="0">
                <a:latin typeface="Calibri" pitchFamily="34" charset="0"/>
              </a:rPr>
              <a:t> or verify the calibration: </a:t>
            </a:r>
          </a:p>
          <a:p>
            <a:pPr marL="514350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each day before use</a:t>
            </a:r>
          </a:p>
          <a:p>
            <a:pPr marL="514350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when the instrument seems “off calibration”</a:t>
            </a:r>
          </a:p>
          <a:p>
            <a:pPr marL="514350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after prolonged instrument use (per QAPP)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Tx/>
              <a:buNone/>
            </a:pPr>
            <a:r>
              <a:rPr lang="en-US" sz="2200" dirty="0">
                <a:latin typeface="Calibri" pitchFamily="34" charset="0"/>
              </a:rPr>
              <a:t>Causes of “</a:t>
            </a:r>
            <a:r>
              <a:rPr lang="en-US" sz="2200" u="sng" dirty="0">
                <a:latin typeface="Calibri" pitchFamily="34" charset="0"/>
              </a:rPr>
              <a:t>off calibration</a:t>
            </a:r>
            <a:r>
              <a:rPr lang="en-US" sz="2200" dirty="0">
                <a:latin typeface="Calibri" pitchFamily="34" charset="0"/>
              </a:rPr>
              <a:t>”:</a:t>
            </a:r>
          </a:p>
          <a:p>
            <a:pPr marL="514350" lvl="1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itchFamily="34" charset="0"/>
              </a:rPr>
              <a:t>Physical</a:t>
            </a:r>
            <a:r>
              <a:rPr lang="en-US" sz="2000" dirty="0">
                <a:latin typeface="Calibri" pitchFamily="34" charset="0"/>
              </a:rPr>
              <a:t> -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rough handling, temperature changes, dirt or dust, voltage changes, breakdown of mechanical or electrical components.</a:t>
            </a:r>
          </a:p>
          <a:p>
            <a:pPr marL="514350" lvl="1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itchFamily="34" charset="0"/>
              </a:rPr>
              <a:t>Procedural</a:t>
            </a:r>
            <a:r>
              <a:rPr lang="en-US" sz="2000" dirty="0">
                <a:latin typeface="Calibri" pitchFamily="34" charset="0"/>
              </a:rPr>
              <a:t> -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not following procedures, bad standards, sloppy technique, improper storage, poor knowledge and training.</a:t>
            </a:r>
            <a:endParaRPr lang="en-US" sz="1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IMGP1728 Tulsa, OK 5-23-08">
            <a:extLst>
              <a:ext uri="{FF2B5EF4-FFF2-40B4-BE49-F238E27FC236}">
                <a16:creationId xmlns:a16="http://schemas.microsoft.com/office/drawing/2014/main" id="{AA3CB06C-BFB3-0E28-44E9-3E233574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83322" y="2097513"/>
            <a:ext cx="2526954" cy="303537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2C49-E1ED-5B3C-F34F-22237F3E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3604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5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1ED90-0286-6741-0D9A-1540C434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38" y="228600"/>
            <a:ext cx="5543867" cy="13716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Field Screening Tests vs. Lab Analysis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6E9E-FD7A-4D64-D0CE-3D80F823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1"/>
            <a:ext cx="5600700" cy="496887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Data Quality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–  Some field kits can produce legally defensible data; most cannot (screening only).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Field Screening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–  Typically used for quick, easy, inexpensive search for “hot spots”.</a:t>
            </a:r>
          </a:p>
          <a:p>
            <a:pPr marL="461963" lvl="1" indent="-261938">
              <a:lnSpc>
                <a:spcPct val="110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Gives fast results and the  ability to act quickly before conditions change.</a:t>
            </a:r>
          </a:p>
          <a:p>
            <a:pPr marL="461963" lvl="1" indent="-261938">
              <a:lnSpc>
                <a:spcPct val="110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Most OKR04 investigations will involve visual observations and “simple field test kits”.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Lab Analysis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–  Used to </a:t>
            </a: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confirm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test kits and for tough </a:t>
            </a: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enforcement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actions requiring court-ready data of defensible quality.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D1008504-D2A4-4E91-8DFB-8E297027A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427419" y="-4"/>
            <a:ext cx="2716581" cy="6859295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6958160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551836 w 8515751"/>
              <a:gd name="connsiteY6" fmla="*/ 669593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0 w 8515751"/>
              <a:gd name="connsiteY69" fmla="*/ 6857999 h 6857999"/>
              <a:gd name="connsiteX70" fmla="*/ 0 w 8515751"/>
              <a:gd name="connsiteY70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09516 w 8525109"/>
              <a:gd name="connsiteY2" fmla="*/ 93273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524887 w 8525109"/>
              <a:gd name="connsiteY57" fmla="*/ 62495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96072 w 8525109"/>
              <a:gd name="connsiteY55" fmla="*/ 6108482 h 6859293"/>
              <a:gd name="connsiteX56" fmla="*/ 6524887 w 8525109"/>
              <a:gd name="connsiteY56" fmla="*/ 6249538 h 6859293"/>
              <a:gd name="connsiteX57" fmla="*/ 6378787 w 8525109"/>
              <a:gd name="connsiteY57" fmla="*/ 6426429 h 6859293"/>
              <a:gd name="connsiteX58" fmla="*/ 6386119 w 8525109"/>
              <a:gd name="connsiteY58" fmla="*/ 6529594 h 6859293"/>
              <a:gd name="connsiteX59" fmla="*/ 6345764 w 8525109"/>
              <a:gd name="connsiteY59" fmla="*/ 6582653 h 6859293"/>
              <a:gd name="connsiteX60" fmla="*/ 6319732 w 8525109"/>
              <a:gd name="connsiteY60" fmla="*/ 6616734 h 6859293"/>
              <a:gd name="connsiteX61" fmla="*/ 6342151 w 8525109"/>
              <a:gd name="connsiteY61" fmla="*/ 6663823 h 6859293"/>
              <a:gd name="connsiteX62" fmla="*/ 6284371 w 8525109"/>
              <a:gd name="connsiteY62" fmla="*/ 6698219 h 6859293"/>
              <a:gd name="connsiteX63" fmla="*/ 6271742 w 8525109"/>
              <a:gd name="connsiteY63" fmla="*/ 6740121 h 6859293"/>
              <a:gd name="connsiteX64" fmla="*/ 6297326 w 8525109"/>
              <a:gd name="connsiteY64" fmla="*/ 6788280 h 6859293"/>
              <a:gd name="connsiteX65" fmla="*/ 6229226 w 8525109"/>
              <a:gd name="connsiteY65" fmla="*/ 6857684 h 6859293"/>
              <a:gd name="connsiteX66" fmla="*/ 0 w 8525109"/>
              <a:gd name="connsiteY66" fmla="*/ 6859293 h 6859293"/>
              <a:gd name="connsiteX67" fmla="*/ 0 w 8525109"/>
              <a:gd name="connsiteY67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96072 w 8525109"/>
              <a:gd name="connsiteY54" fmla="*/ 61084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544853 w 8525109"/>
              <a:gd name="connsiteY54" fmla="*/ 60195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554700 w 8525109"/>
              <a:gd name="connsiteY52" fmla="*/ 589381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5109" h="6859293">
                <a:moveTo>
                  <a:pt x="0" y="1294"/>
                </a:moveTo>
                <a:lnTo>
                  <a:pt x="8525109" y="0"/>
                </a:lnTo>
                <a:cubicBezTo>
                  <a:pt x="8523098" y="23571"/>
                  <a:pt x="8348955" y="57775"/>
                  <a:pt x="8346944" y="81346"/>
                </a:cubicBezTo>
                <a:cubicBezTo>
                  <a:pt x="8339785" y="115716"/>
                  <a:pt x="8136408" y="130310"/>
                  <a:pt x="8132380" y="160094"/>
                </a:cubicBezTo>
                <a:cubicBezTo>
                  <a:pt x="8099084" y="189352"/>
                  <a:pt x="7801155" y="220285"/>
                  <a:pt x="7789959" y="249711"/>
                </a:cubicBezTo>
                <a:cubicBezTo>
                  <a:pt x="7776471" y="330607"/>
                  <a:pt x="7755406" y="238056"/>
                  <a:pt x="7739796" y="336899"/>
                </a:cubicBezTo>
                <a:cubicBezTo>
                  <a:pt x="7725890" y="409983"/>
                  <a:pt x="7660792" y="339224"/>
                  <a:pt x="7630310" y="391945"/>
                </a:cubicBezTo>
                <a:cubicBezTo>
                  <a:pt x="7656374" y="404037"/>
                  <a:pt x="7551098" y="439421"/>
                  <a:pt x="7548568" y="455733"/>
                </a:cubicBezTo>
                <a:cubicBezTo>
                  <a:pt x="7491249" y="502661"/>
                  <a:pt x="7481432" y="488429"/>
                  <a:pt x="7398684" y="558216"/>
                </a:cubicBezTo>
                <a:lnTo>
                  <a:pt x="7183085" y="655795"/>
                </a:lnTo>
                <a:cubicBezTo>
                  <a:pt x="7174635" y="699934"/>
                  <a:pt x="7119917" y="697845"/>
                  <a:pt x="7100644" y="702928"/>
                </a:cubicBezTo>
                <a:cubicBezTo>
                  <a:pt x="7061979" y="734029"/>
                  <a:pt x="6931985" y="812752"/>
                  <a:pt x="6881664" y="879412"/>
                </a:cubicBezTo>
                <a:cubicBezTo>
                  <a:pt x="6845709" y="1016310"/>
                  <a:pt x="6664543" y="1086816"/>
                  <a:pt x="6648434" y="1205955"/>
                </a:cubicBezTo>
                <a:cubicBezTo>
                  <a:pt x="6615139" y="1235215"/>
                  <a:pt x="6502026" y="1398108"/>
                  <a:pt x="6378545" y="1435483"/>
                </a:cubicBezTo>
                <a:cubicBezTo>
                  <a:pt x="6365056" y="1516378"/>
                  <a:pt x="6193544" y="1821313"/>
                  <a:pt x="6262148" y="1967864"/>
                </a:cubicBezTo>
                <a:cubicBezTo>
                  <a:pt x="6248241" y="2040947"/>
                  <a:pt x="6408938" y="2174610"/>
                  <a:pt x="6378456" y="2263112"/>
                </a:cubicBezTo>
                <a:cubicBezTo>
                  <a:pt x="6404521" y="2275205"/>
                  <a:pt x="6349508" y="2411091"/>
                  <a:pt x="6346980" y="2427403"/>
                </a:cubicBezTo>
                <a:cubicBezTo>
                  <a:pt x="6378138" y="2455016"/>
                  <a:pt x="6329861" y="2500252"/>
                  <a:pt x="6323990" y="2540163"/>
                </a:cubicBezTo>
                <a:cubicBezTo>
                  <a:pt x="6270937" y="2648388"/>
                  <a:pt x="6317811" y="2724717"/>
                  <a:pt x="6299971" y="2854136"/>
                </a:cubicBezTo>
                <a:cubicBezTo>
                  <a:pt x="6296888" y="2891114"/>
                  <a:pt x="6314227" y="2925363"/>
                  <a:pt x="6305256" y="2966440"/>
                </a:cubicBezTo>
                <a:lnTo>
                  <a:pt x="6297430" y="3012274"/>
                </a:lnTo>
                <a:lnTo>
                  <a:pt x="6301903" y="3018825"/>
                </a:lnTo>
                <a:lnTo>
                  <a:pt x="6312288" y="3143056"/>
                </a:lnTo>
                <a:cubicBezTo>
                  <a:pt x="6310891" y="3149752"/>
                  <a:pt x="6583014" y="3475947"/>
                  <a:pt x="6588668" y="3487320"/>
                </a:cubicBezTo>
                <a:cubicBezTo>
                  <a:pt x="6634248" y="3519659"/>
                  <a:pt x="6614325" y="3540071"/>
                  <a:pt x="6585046" y="3572410"/>
                </a:cubicBezTo>
                <a:lnTo>
                  <a:pt x="6629468" y="3624445"/>
                </a:lnTo>
                <a:cubicBezTo>
                  <a:pt x="6652241" y="3718251"/>
                  <a:pt x="6641921" y="3680584"/>
                  <a:pt x="6598751" y="3705365"/>
                </a:cubicBezTo>
                <a:cubicBezTo>
                  <a:pt x="6586841" y="3803279"/>
                  <a:pt x="6545297" y="3677859"/>
                  <a:pt x="6554074" y="3776874"/>
                </a:cubicBezTo>
                <a:cubicBezTo>
                  <a:pt x="6603160" y="3807688"/>
                  <a:pt x="6522549" y="4096085"/>
                  <a:pt x="6542727" y="4144118"/>
                </a:cubicBezTo>
                <a:cubicBezTo>
                  <a:pt x="6562367" y="4176079"/>
                  <a:pt x="6560025" y="4195650"/>
                  <a:pt x="6574700" y="4254383"/>
                </a:cubicBezTo>
                <a:lnTo>
                  <a:pt x="6630782" y="4496524"/>
                </a:lnTo>
                <a:cubicBezTo>
                  <a:pt x="6629041" y="4519390"/>
                  <a:pt x="6642831" y="4584907"/>
                  <a:pt x="6657121" y="4594092"/>
                </a:cubicBezTo>
                <a:cubicBezTo>
                  <a:pt x="6662404" y="4607092"/>
                  <a:pt x="6661388" y="4624229"/>
                  <a:pt x="6675304" y="4627078"/>
                </a:cubicBezTo>
                <a:cubicBezTo>
                  <a:pt x="6692614" y="4633342"/>
                  <a:pt x="6678575" y="4687642"/>
                  <a:pt x="6695194" y="4675881"/>
                </a:cubicBezTo>
                <a:cubicBezTo>
                  <a:pt x="6692850" y="4685480"/>
                  <a:pt x="6692968" y="4696468"/>
                  <a:pt x="6694674" y="4707963"/>
                </a:cubicBezTo>
                <a:lnTo>
                  <a:pt x="6696125" y="4713606"/>
                </a:lnTo>
                <a:lnTo>
                  <a:pt x="6683308" y="4753785"/>
                </a:lnTo>
                <a:cubicBezTo>
                  <a:pt x="6668335" y="4815923"/>
                  <a:pt x="6667993" y="4871470"/>
                  <a:pt x="6662625" y="4925428"/>
                </a:cubicBezTo>
                <a:cubicBezTo>
                  <a:pt x="6658601" y="5005991"/>
                  <a:pt x="6700287" y="4944554"/>
                  <a:pt x="6666282" y="5051023"/>
                </a:cubicBezTo>
                <a:cubicBezTo>
                  <a:pt x="6680923" y="5058719"/>
                  <a:pt x="6681720" y="5071193"/>
                  <a:pt x="6674923" y="5093902"/>
                </a:cubicBezTo>
                <a:cubicBezTo>
                  <a:pt x="6674055" y="5132824"/>
                  <a:pt x="6710642" y="5122188"/>
                  <a:pt x="6688949" y="5165855"/>
                </a:cubicBezTo>
                <a:lnTo>
                  <a:pt x="6713476" y="5228723"/>
                </a:lnTo>
                <a:cubicBezTo>
                  <a:pt x="6707551" y="5226289"/>
                  <a:pt x="6700321" y="5281266"/>
                  <a:pt x="6699741" y="5297032"/>
                </a:cubicBezTo>
                <a:cubicBezTo>
                  <a:pt x="6701613" y="5329833"/>
                  <a:pt x="6674230" y="5339676"/>
                  <a:pt x="6698438" y="5354609"/>
                </a:cubicBezTo>
                <a:lnTo>
                  <a:pt x="6705394" y="5358041"/>
                </a:lnTo>
                <a:cubicBezTo>
                  <a:pt x="6705576" y="5360469"/>
                  <a:pt x="6705758" y="5362897"/>
                  <a:pt x="6705941" y="5365323"/>
                </a:cubicBezTo>
                <a:cubicBezTo>
                  <a:pt x="6705372" y="5369193"/>
                  <a:pt x="6703413" y="5371317"/>
                  <a:pt x="6698760" y="5370482"/>
                </a:cubicBezTo>
                <a:cubicBezTo>
                  <a:pt x="6715543" y="5401859"/>
                  <a:pt x="6682626" y="5435742"/>
                  <a:pt x="6674560" y="5466409"/>
                </a:cubicBezTo>
                <a:cubicBezTo>
                  <a:pt x="6691190" y="5490459"/>
                  <a:pt x="6702277" y="5480278"/>
                  <a:pt x="6698322" y="5544572"/>
                </a:cubicBezTo>
                <a:lnTo>
                  <a:pt x="6673987" y="5608056"/>
                </a:lnTo>
                <a:lnTo>
                  <a:pt x="6665359" y="5658280"/>
                </a:lnTo>
                <a:lnTo>
                  <a:pt x="6718420" y="5748969"/>
                </a:lnTo>
                <a:cubicBezTo>
                  <a:pt x="6736039" y="5789564"/>
                  <a:pt x="6562893" y="5836768"/>
                  <a:pt x="6554700" y="5893814"/>
                </a:cubicBezTo>
                <a:cubicBezTo>
                  <a:pt x="6525772" y="5938916"/>
                  <a:pt x="6588431" y="5944420"/>
                  <a:pt x="6544853" y="6019582"/>
                </a:cubicBezTo>
                <a:cubicBezTo>
                  <a:pt x="6561064" y="6041815"/>
                  <a:pt x="6507729" y="6219301"/>
                  <a:pt x="6524887" y="6249538"/>
                </a:cubicBezTo>
                <a:cubicBezTo>
                  <a:pt x="6491924" y="6350069"/>
                  <a:pt x="6375368" y="6363960"/>
                  <a:pt x="6378787" y="6426429"/>
                </a:cubicBezTo>
                <a:cubicBezTo>
                  <a:pt x="6377191" y="6484448"/>
                  <a:pt x="6423364" y="6440545"/>
                  <a:pt x="6386119" y="6529594"/>
                </a:cubicBezTo>
                <a:cubicBezTo>
                  <a:pt x="6385279" y="6550368"/>
                  <a:pt x="6339298" y="6562912"/>
                  <a:pt x="6345764" y="6582653"/>
                </a:cubicBezTo>
                <a:lnTo>
                  <a:pt x="6319732" y="6616734"/>
                </a:lnTo>
                <a:lnTo>
                  <a:pt x="6342151" y="6663823"/>
                </a:lnTo>
                <a:lnTo>
                  <a:pt x="6284371" y="6698219"/>
                </a:lnTo>
                <a:cubicBezTo>
                  <a:pt x="6275919" y="6719928"/>
                  <a:pt x="6288754" y="6713569"/>
                  <a:pt x="6271742" y="6740121"/>
                </a:cubicBezTo>
                <a:cubicBezTo>
                  <a:pt x="6276761" y="6763000"/>
                  <a:pt x="6287023" y="6777558"/>
                  <a:pt x="6297326" y="6788280"/>
                </a:cubicBezTo>
                <a:cubicBezTo>
                  <a:pt x="6298521" y="6802579"/>
                  <a:pt x="6228030" y="6843385"/>
                  <a:pt x="6229226" y="6857684"/>
                </a:cubicBezTo>
                <a:lnTo>
                  <a:pt x="0" y="6859293"/>
                </a:lnTo>
                <a:lnTo>
                  <a:pt x="0" y="129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17F535C9-7CC8-4CF6-ACB6-19C8F963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7009">
            <a:off x="7786620" y="813415"/>
            <a:ext cx="102571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2BDED224-1C09-48A0-B193-062E88A1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987" y="3422445"/>
            <a:ext cx="2728515" cy="27321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IMGP1656">
            <a:extLst>
              <a:ext uri="{FF2B5EF4-FFF2-40B4-BE49-F238E27FC236}">
                <a16:creationId xmlns:a16="http://schemas.microsoft.com/office/drawing/2014/main" id="{E9304AD8-C422-D546-C6FD-E403AE57A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408" r="12265" b="-5"/>
          <a:stretch/>
        </p:blipFill>
        <p:spPr bwMode="auto">
          <a:xfrm>
            <a:off x="6072517" y="3579285"/>
            <a:ext cx="2493354" cy="2418420"/>
          </a:xfrm>
          <a:prstGeom prst="rect">
            <a:avLst/>
          </a:prstGeom>
          <a:noFill/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FB74E1F-5C8C-4335-9A1B-CD83BD04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2293">
            <a:off x="8048904" y="3188358"/>
            <a:ext cx="923550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DB288CF-D271-4269-9FD5-964BE4D4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799" y="540333"/>
            <a:ext cx="2727201" cy="27516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BF6D3-1B12-6556-3B8B-CD35F38C9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5" r="16605" b="5"/>
          <a:stretch/>
        </p:blipFill>
        <p:spPr>
          <a:xfrm>
            <a:off x="6537453" y="699909"/>
            <a:ext cx="2485899" cy="24299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27F3A-402F-AD56-1802-DCE9AE79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9050" y="6172200"/>
            <a:ext cx="97155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/>
              <a:pPr>
                <a:spcAft>
                  <a:spcPts val="600"/>
                </a:spcAft>
              </a:pPr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434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2248</Words>
  <Application>Microsoft Office PowerPoint</Application>
  <PresentationFormat>On-screen Show (4:3)</PresentationFormat>
  <Paragraphs>228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Field Test Kits:  Types, Parameters, QA Issues</vt:lpstr>
      <vt:lpstr>Monitoring  versus  Sampling</vt:lpstr>
      <vt:lpstr>Types of Field Instruments</vt:lpstr>
      <vt:lpstr>Types of Field Instruments</vt:lpstr>
      <vt:lpstr>Equipment and Supplies Basics</vt:lpstr>
      <vt:lpstr>Written Procedures and SOPs</vt:lpstr>
      <vt:lpstr>Instrument Calibration</vt:lpstr>
      <vt:lpstr>Calibration Practices and Concerns</vt:lpstr>
      <vt:lpstr>Field Screening Tests vs. Lab Analysis</vt:lpstr>
      <vt:lpstr>Common Field Test Parameters</vt:lpstr>
      <vt:lpstr>pH   (Acidic / Basic)</vt:lpstr>
      <vt:lpstr>Conductivity  (Specific Conductance)</vt:lpstr>
      <vt:lpstr>Dissolved Oxygen &amp; Temperature</vt:lpstr>
      <vt:lpstr>Dissolved Oxygen Test Methods</vt:lpstr>
      <vt:lpstr>Flow  (as Velocity and Discharge)</vt:lpstr>
      <vt:lpstr>Chlorine Residual</vt:lpstr>
      <vt:lpstr>Hardness  (Total, as CaCO3)</vt:lpstr>
      <vt:lpstr>Ammonia  (Total, as Nitrogen)</vt:lpstr>
      <vt:lpstr>Phosphorus and Nitrogen  (Total)</vt:lpstr>
      <vt:lpstr>Optical Brighteners  (Fluorescence)</vt:lpstr>
      <vt:lpstr>Turbidity  (NTU)</vt:lpstr>
      <vt:lpstr>MBAS  (Detergents)</vt:lpstr>
      <vt:lpstr>Oil &amp; Grease  (Visual)</vt:lpstr>
      <vt:lpstr>Odors  (at Sampling Site)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 (QA)  Overview</dc:title>
  <dc:creator>Richard Smith</dc:creator>
  <cp:lastModifiedBy>Seaman, Vernon</cp:lastModifiedBy>
  <cp:revision>190</cp:revision>
  <cp:lastPrinted>2021-01-21T19:01:07Z</cp:lastPrinted>
  <dcterms:created xsi:type="dcterms:W3CDTF">2021-01-12T22:11:42Z</dcterms:created>
  <dcterms:modified xsi:type="dcterms:W3CDTF">2022-05-17T20:34:14Z</dcterms:modified>
</cp:coreProperties>
</file>